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sldIdLst>
    <p:sldId id="257" r:id="rId2"/>
    <p:sldId id="258" r:id="rId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9580" autoAdjust="0"/>
  </p:normalViewPr>
  <p:slideViewPr>
    <p:cSldViewPr>
      <p:cViewPr varScale="1">
        <p:scale>
          <a:sx n="79" d="100"/>
          <a:sy n="79" d="100"/>
        </p:scale>
        <p:origin x="-894" y="-7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Worksheet1.xlsx"/><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b="0"/>
            </a:pPr>
            <a:r>
              <a:rPr lang="en-US" b="0"/>
              <a:t>Expenses</a:t>
            </a:r>
          </a:p>
          <a:p>
            <a:pPr>
              <a:defRPr b="0"/>
            </a:pPr>
            <a:r>
              <a:rPr lang="en-US" b="0"/>
              <a:t>2/14/2013-3/10/2014</a:t>
            </a:r>
          </a:p>
        </c:rich>
      </c:tx>
      <c:layout/>
      <c:overlay val="0"/>
    </c:title>
    <c:autoTitleDeleted val="0"/>
    <c:plotArea>
      <c:layout/>
      <c:pieChart>
        <c:varyColors val="1"/>
        <c:ser>
          <c:idx val="0"/>
          <c:order val="0"/>
          <c:dLbls>
            <c:dLbl>
              <c:idx val="0"/>
              <c:layout>
                <c:manualLayout>
                  <c:x val="-0.18214366061385184"/>
                  <c:y val="-0.28248181400186445"/>
                </c:manualLayout>
              </c:layout>
              <c:tx>
                <c:rich>
                  <a:bodyPr/>
                  <a:lstStyle/>
                  <a:p>
                    <a:pPr>
                      <a:defRPr sz="1400">
                        <a:solidFill>
                          <a:schemeClr val="bg1"/>
                        </a:solidFill>
                      </a:defRPr>
                    </a:pPr>
                    <a:r>
                      <a:rPr lang="en-US" sz="1400" dirty="0"/>
                      <a:t>Website expenses</a:t>
                    </a:r>
                  </a:p>
                </c:rich>
              </c:tx>
              <c:spPr/>
              <c:showLegendKey val="0"/>
              <c:showVal val="0"/>
              <c:showCatName val="1"/>
              <c:showSerName val="0"/>
              <c:showPercent val="0"/>
              <c:showBubbleSize val="0"/>
            </c:dLbl>
            <c:dLbl>
              <c:idx val="1"/>
              <c:layout>
                <c:manualLayout>
                  <c:x val="0.15109325620011785"/>
                  <c:y val="0.15183325025847058"/>
                </c:manualLayout>
              </c:layout>
              <c:spPr/>
              <c:txPr>
                <a:bodyPr/>
                <a:lstStyle/>
                <a:p>
                  <a:pPr>
                    <a:defRPr sz="1400">
                      <a:solidFill>
                        <a:schemeClr val="bg1"/>
                      </a:solidFill>
                    </a:defRPr>
                  </a:pPr>
                  <a:endParaRPr lang="en-US"/>
                </a:p>
              </c:txPr>
              <c:showLegendKey val="0"/>
              <c:showVal val="0"/>
              <c:showCatName val="1"/>
              <c:showSerName val="0"/>
              <c:showPercent val="0"/>
              <c:showBubbleSize val="0"/>
            </c:dLbl>
            <c:dLbl>
              <c:idx val="2"/>
              <c:layout>
                <c:manualLayout>
                  <c:x val="3.6064063420643847E-2"/>
                  <c:y val="0.16472301711358078"/>
                </c:manualLayout>
              </c:layout>
              <c:spPr/>
              <c:txPr>
                <a:bodyPr/>
                <a:lstStyle/>
                <a:p>
                  <a:pPr>
                    <a:defRPr sz="1400">
                      <a:solidFill>
                        <a:schemeClr val="bg1"/>
                      </a:solidFill>
                    </a:defRPr>
                  </a:pPr>
                  <a:endParaRPr lang="en-US"/>
                </a:p>
              </c:txPr>
              <c:showLegendKey val="0"/>
              <c:showVal val="0"/>
              <c:showCatName val="1"/>
              <c:showSerName val="0"/>
              <c:showPercent val="0"/>
              <c:showBubbleSize val="0"/>
            </c:dLbl>
            <c:txPr>
              <a:bodyPr/>
              <a:lstStyle/>
              <a:p>
                <a:pPr>
                  <a:defRPr sz="1600"/>
                </a:pPr>
                <a:endParaRPr lang="en-US"/>
              </a:p>
            </c:txPr>
            <c:showLegendKey val="0"/>
            <c:showVal val="0"/>
            <c:showCatName val="1"/>
            <c:showSerName val="0"/>
            <c:showPercent val="0"/>
            <c:showBubbleSize val="0"/>
            <c:showLeaderLines val="0"/>
          </c:dLbls>
          <c:cat>
            <c:strRef>
              <c:f>AVAA!$L$35:$L$37</c:f>
              <c:strCache>
                <c:ptCount val="3"/>
                <c:pt idx="0">
                  <c:v>Website expenses</c:v>
                </c:pt>
                <c:pt idx="1">
                  <c:v>AVAA speaker</c:v>
                </c:pt>
                <c:pt idx="2">
                  <c:v>Bank Fees</c:v>
                </c:pt>
              </c:strCache>
            </c:strRef>
          </c:cat>
          <c:val>
            <c:numRef>
              <c:f>AVAA!$K$35:$K$37</c:f>
              <c:numCache>
                <c:formatCode>General</c:formatCode>
                <c:ptCount val="3"/>
                <c:pt idx="0" formatCode="0.00">
                  <c:v>2762.16</c:v>
                </c:pt>
                <c:pt idx="1">
                  <c:v>459.1</c:v>
                </c:pt>
                <c:pt idx="2" formatCode="0.00">
                  <c:v>75.599999999999994</c:v>
                </c:pt>
              </c:numCache>
            </c:numRef>
          </c:val>
        </c:ser>
        <c:dLbls>
          <c:showLegendKey val="0"/>
          <c:showVal val="0"/>
          <c:showCatName val="1"/>
          <c:showSerName val="0"/>
          <c:showPercent val="1"/>
          <c:showBubbleSize val="0"/>
          <c:showLeaderLines val="0"/>
        </c:dLbls>
        <c:firstSliceAng val="0"/>
      </c:pieChart>
    </c:plotArea>
    <c:plotVisOnly val="1"/>
    <c:dispBlanksAs val="gap"/>
    <c:showDLblsOverMax val="0"/>
  </c:chart>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3ED7480-D00D-43D0-B041-B7A8B14963F0}" type="datetimeFigureOut">
              <a:rPr lang="en-US" smtClean="0"/>
              <a:t>3/5/2014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135C659-D144-42C9-B7DA-6EE74004A69B}" type="slidenum">
              <a:rPr lang="en-US" smtClean="0"/>
              <a:t>‹#›</a:t>
            </a:fld>
            <a:endParaRPr lang="en-US"/>
          </a:p>
        </p:txBody>
      </p:sp>
    </p:spTree>
    <p:extLst>
      <p:ext uri="{BB962C8B-B14F-4D97-AF65-F5344CB8AC3E}">
        <p14:creationId xmlns:p14="http://schemas.microsoft.com/office/powerpoint/2010/main" val="12270998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AVAA speaker was Sarah Levis who spoke about</a:t>
            </a:r>
            <a:r>
              <a:rPr lang="en-US" baseline="0" dirty="0" smtClean="0"/>
              <a:t> suicide prevention</a:t>
            </a:r>
            <a:r>
              <a:rPr lang="en-US" dirty="0" smtClean="0"/>
              <a:t>.</a:t>
            </a:r>
            <a:r>
              <a:rPr lang="en-US" baseline="0" dirty="0" smtClean="0"/>
              <a:t>  Her talk was relevant to VA audiologists because she specifically spoke about how the audiologist-Veteran interaction in the booth setting can cause triggers for Veterans thinking about suicide.  For this reason, the AVAA Board voted to cover travel expenses using the AVAA  account as it would be a direct service for VA audiologists.  Without the travel expenses, she would not have been able to attend.  </a:t>
            </a:r>
          </a:p>
          <a:p>
            <a:endParaRPr lang="en-US" baseline="0" dirty="0" smtClean="0"/>
          </a:p>
          <a:p>
            <a:r>
              <a:rPr lang="en-US" baseline="0" dirty="0" smtClean="0"/>
              <a:t>The $2,762.16 in website expenses went up during this last time frame.  During the 2012 calendar year, website expenses were at $585.00.  The increase during this time period was the </a:t>
            </a:r>
            <a:r>
              <a:rPr lang="en-US" baseline="0" dirty="0" err="1" smtClean="0"/>
              <a:t>sharepoint</a:t>
            </a:r>
            <a:r>
              <a:rPr lang="en-US" baseline="0" dirty="0" smtClean="0"/>
              <a:t> website which cost $1850.00.  </a:t>
            </a:r>
          </a:p>
          <a:p>
            <a:endParaRPr lang="en-US" baseline="0" dirty="0" smtClean="0"/>
          </a:p>
          <a:p>
            <a:r>
              <a:rPr lang="en-US" baseline="0" dirty="0" smtClean="0"/>
              <a:t>Bank fees through our third party vendor are as expected.  Through our vendor we pay a 5% on all deposits and a 3% additional processing fee for all credit card deposits.  We do not pay any fees for outgoing check payments.</a:t>
            </a:r>
          </a:p>
          <a:p>
            <a:endParaRPr lang="en-US" baseline="0" dirty="0" smtClean="0"/>
          </a:p>
          <a:p>
            <a:endParaRPr lang="en-US" baseline="0" dirty="0" smtClean="0"/>
          </a:p>
        </p:txBody>
      </p:sp>
      <p:sp>
        <p:nvSpPr>
          <p:cNvPr id="4" name="Slide Number Placeholder 3"/>
          <p:cNvSpPr>
            <a:spLocks noGrp="1"/>
          </p:cNvSpPr>
          <p:nvPr>
            <p:ph type="sldNum" sz="quarter" idx="10"/>
          </p:nvPr>
        </p:nvSpPr>
        <p:spPr/>
        <p:txBody>
          <a:bodyPr/>
          <a:lstStyle/>
          <a:p>
            <a:fld id="{3135C659-D144-42C9-B7DA-6EE74004A69B}" type="slidenum">
              <a:rPr lang="en-US" smtClean="0"/>
              <a:t>1</a:t>
            </a:fld>
            <a:endParaRPr lang="en-US"/>
          </a:p>
        </p:txBody>
      </p:sp>
    </p:spTree>
    <p:extLst>
      <p:ext uri="{BB962C8B-B14F-4D97-AF65-F5344CB8AC3E}">
        <p14:creationId xmlns:p14="http://schemas.microsoft.com/office/powerpoint/2010/main" val="4746599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Thank</a:t>
            </a:r>
            <a:r>
              <a:rPr lang="en-US" baseline="0" dirty="0" smtClean="0"/>
              <a:t> you to everyone who has paid dues since JDVAC 2013.  Please consider supporting our organization again through a payment of voluntary dues in the amount of $45.  Check, cash, (and by credit card??  I’ll have to check with Rose White).  As you see, funds support the maintenance of our website.  For example, the website was our platform in which we were able to post our response to HR 3508.   We are a 501(c)(6) non-profit organization led and run by fellow VA audiologists so please support the great cause so we can continue to advocate for ourselves and the Veterans we serve!</a:t>
            </a:r>
            <a:endParaRPr lang="en-US" dirty="0"/>
          </a:p>
        </p:txBody>
      </p:sp>
      <p:sp>
        <p:nvSpPr>
          <p:cNvPr id="4" name="Slide Number Placeholder 3"/>
          <p:cNvSpPr>
            <a:spLocks noGrp="1"/>
          </p:cNvSpPr>
          <p:nvPr>
            <p:ph type="sldNum" sz="quarter" idx="10"/>
          </p:nvPr>
        </p:nvSpPr>
        <p:spPr/>
        <p:txBody>
          <a:bodyPr/>
          <a:lstStyle/>
          <a:p>
            <a:fld id="{3135C659-D144-42C9-B7DA-6EE74004A69B}" type="slidenum">
              <a:rPr lang="en-US" smtClean="0"/>
              <a:t>2</a:t>
            </a:fld>
            <a:endParaRPr lang="en-US"/>
          </a:p>
        </p:txBody>
      </p:sp>
    </p:spTree>
    <p:extLst>
      <p:ext uri="{BB962C8B-B14F-4D97-AF65-F5344CB8AC3E}">
        <p14:creationId xmlns:p14="http://schemas.microsoft.com/office/powerpoint/2010/main" val="2993616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7652AA2-097C-41C8-A5C7-4EC31A6F2C82}" type="datetimeFigureOut">
              <a:rPr lang="en-US" smtClean="0"/>
              <a:t>3/5/2014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0A0976-4320-4F88-9AB9-A6AE22C061F1}" type="slidenum">
              <a:rPr lang="en-US" smtClean="0"/>
              <a:t>‹#›</a:t>
            </a:fld>
            <a:endParaRPr lang="en-US"/>
          </a:p>
        </p:txBody>
      </p:sp>
    </p:spTree>
    <p:extLst>
      <p:ext uri="{BB962C8B-B14F-4D97-AF65-F5344CB8AC3E}">
        <p14:creationId xmlns:p14="http://schemas.microsoft.com/office/powerpoint/2010/main" val="5977336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7652AA2-097C-41C8-A5C7-4EC31A6F2C82}" type="datetimeFigureOut">
              <a:rPr lang="en-US" smtClean="0"/>
              <a:t>3/5/2014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0A0976-4320-4F88-9AB9-A6AE22C061F1}" type="slidenum">
              <a:rPr lang="en-US" smtClean="0"/>
              <a:t>‹#›</a:t>
            </a:fld>
            <a:endParaRPr lang="en-US"/>
          </a:p>
        </p:txBody>
      </p:sp>
    </p:spTree>
    <p:extLst>
      <p:ext uri="{BB962C8B-B14F-4D97-AF65-F5344CB8AC3E}">
        <p14:creationId xmlns:p14="http://schemas.microsoft.com/office/powerpoint/2010/main" val="41343368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7652AA2-097C-41C8-A5C7-4EC31A6F2C82}" type="datetimeFigureOut">
              <a:rPr lang="en-US" smtClean="0"/>
              <a:t>3/5/2014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0A0976-4320-4F88-9AB9-A6AE22C061F1}" type="slidenum">
              <a:rPr lang="en-US" smtClean="0"/>
              <a:t>‹#›</a:t>
            </a:fld>
            <a:endParaRPr lang="en-US"/>
          </a:p>
        </p:txBody>
      </p:sp>
    </p:spTree>
    <p:extLst>
      <p:ext uri="{BB962C8B-B14F-4D97-AF65-F5344CB8AC3E}">
        <p14:creationId xmlns:p14="http://schemas.microsoft.com/office/powerpoint/2010/main" val="17331286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7652AA2-097C-41C8-A5C7-4EC31A6F2C82}" type="datetimeFigureOut">
              <a:rPr lang="en-US" smtClean="0"/>
              <a:t>3/5/2014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0A0976-4320-4F88-9AB9-A6AE22C061F1}" type="slidenum">
              <a:rPr lang="en-US" smtClean="0"/>
              <a:t>‹#›</a:t>
            </a:fld>
            <a:endParaRPr lang="en-US"/>
          </a:p>
        </p:txBody>
      </p:sp>
    </p:spTree>
    <p:extLst>
      <p:ext uri="{BB962C8B-B14F-4D97-AF65-F5344CB8AC3E}">
        <p14:creationId xmlns:p14="http://schemas.microsoft.com/office/powerpoint/2010/main" val="4496955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7652AA2-097C-41C8-A5C7-4EC31A6F2C82}" type="datetimeFigureOut">
              <a:rPr lang="en-US" smtClean="0"/>
              <a:t>3/5/2014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C0A0976-4320-4F88-9AB9-A6AE22C061F1}" type="slidenum">
              <a:rPr lang="en-US" smtClean="0"/>
              <a:t>‹#›</a:t>
            </a:fld>
            <a:endParaRPr lang="en-US"/>
          </a:p>
        </p:txBody>
      </p:sp>
    </p:spTree>
    <p:extLst>
      <p:ext uri="{BB962C8B-B14F-4D97-AF65-F5344CB8AC3E}">
        <p14:creationId xmlns:p14="http://schemas.microsoft.com/office/powerpoint/2010/main" val="31532820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7652AA2-097C-41C8-A5C7-4EC31A6F2C82}" type="datetimeFigureOut">
              <a:rPr lang="en-US" smtClean="0"/>
              <a:t>3/5/2014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C0A0976-4320-4F88-9AB9-A6AE22C061F1}" type="slidenum">
              <a:rPr lang="en-US" smtClean="0"/>
              <a:t>‹#›</a:t>
            </a:fld>
            <a:endParaRPr lang="en-US"/>
          </a:p>
        </p:txBody>
      </p:sp>
    </p:spTree>
    <p:extLst>
      <p:ext uri="{BB962C8B-B14F-4D97-AF65-F5344CB8AC3E}">
        <p14:creationId xmlns:p14="http://schemas.microsoft.com/office/powerpoint/2010/main" val="2772984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52AA2-097C-41C8-A5C7-4EC31A6F2C82}" type="datetimeFigureOut">
              <a:rPr lang="en-US" smtClean="0"/>
              <a:t>3/5/2014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C0A0976-4320-4F88-9AB9-A6AE22C061F1}" type="slidenum">
              <a:rPr lang="en-US" smtClean="0"/>
              <a:t>‹#›</a:t>
            </a:fld>
            <a:endParaRPr lang="en-US"/>
          </a:p>
        </p:txBody>
      </p:sp>
    </p:spTree>
    <p:extLst>
      <p:ext uri="{BB962C8B-B14F-4D97-AF65-F5344CB8AC3E}">
        <p14:creationId xmlns:p14="http://schemas.microsoft.com/office/powerpoint/2010/main" val="745128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7652AA2-097C-41C8-A5C7-4EC31A6F2C82}" type="datetimeFigureOut">
              <a:rPr lang="en-US" smtClean="0"/>
              <a:t>3/5/2014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0A0976-4320-4F88-9AB9-A6AE22C061F1}" type="slidenum">
              <a:rPr lang="en-US" smtClean="0"/>
              <a:t>‹#›</a:t>
            </a:fld>
            <a:endParaRPr lang="en-US"/>
          </a:p>
        </p:txBody>
      </p:sp>
    </p:spTree>
    <p:extLst>
      <p:ext uri="{BB962C8B-B14F-4D97-AF65-F5344CB8AC3E}">
        <p14:creationId xmlns:p14="http://schemas.microsoft.com/office/powerpoint/2010/main" val="33408289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7652AA2-097C-41C8-A5C7-4EC31A6F2C82}" type="datetimeFigureOut">
              <a:rPr lang="en-US" smtClean="0"/>
              <a:t>3/5/2014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0A0976-4320-4F88-9AB9-A6AE22C061F1}" type="slidenum">
              <a:rPr lang="en-US" smtClean="0"/>
              <a:t>‹#›</a:t>
            </a:fld>
            <a:endParaRPr lang="en-US"/>
          </a:p>
        </p:txBody>
      </p:sp>
    </p:spTree>
    <p:extLst>
      <p:ext uri="{BB962C8B-B14F-4D97-AF65-F5344CB8AC3E}">
        <p14:creationId xmlns:p14="http://schemas.microsoft.com/office/powerpoint/2010/main" val="12643511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7652AA2-097C-41C8-A5C7-4EC31A6F2C82}" type="datetimeFigureOut">
              <a:rPr lang="en-US" smtClean="0"/>
              <a:t>3/5/2014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0A0976-4320-4F88-9AB9-A6AE22C061F1}" type="slidenum">
              <a:rPr lang="en-US" smtClean="0"/>
              <a:t>‹#›</a:t>
            </a:fld>
            <a:endParaRPr lang="en-US"/>
          </a:p>
        </p:txBody>
      </p:sp>
    </p:spTree>
    <p:extLst>
      <p:ext uri="{BB962C8B-B14F-4D97-AF65-F5344CB8AC3E}">
        <p14:creationId xmlns:p14="http://schemas.microsoft.com/office/powerpoint/2010/main" val="12404707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7652AA2-097C-41C8-A5C7-4EC31A6F2C82}" type="datetimeFigureOut">
              <a:rPr lang="en-US" smtClean="0"/>
              <a:t>3/5/2014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0A0976-4320-4F88-9AB9-A6AE22C061F1}" type="slidenum">
              <a:rPr lang="en-US" smtClean="0"/>
              <a:t>‹#›</a:t>
            </a:fld>
            <a:endParaRPr lang="en-US"/>
          </a:p>
        </p:txBody>
      </p:sp>
    </p:spTree>
    <p:extLst>
      <p:ext uri="{BB962C8B-B14F-4D97-AF65-F5344CB8AC3E}">
        <p14:creationId xmlns:p14="http://schemas.microsoft.com/office/powerpoint/2010/main" val="40766611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52AA2-097C-41C8-A5C7-4EC31A6F2C82}" type="datetimeFigureOut">
              <a:rPr lang="en-US" smtClean="0"/>
              <a:t>3/5/2014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0A0976-4320-4F88-9AB9-A6AE22C061F1}" type="slidenum">
              <a:rPr lang="en-US" smtClean="0"/>
              <a:t>‹#›</a:t>
            </a:fld>
            <a:endParaRPr lang="en-US"/>
          </a:p>
        </p:txBody>
      </p:sp>
    </p:spTree>
    <p:extLst>
      <p:ext uri="{BB962C8B-B14F-4D97-AF65-F5344CB8AC3E}">
        <p14:creationId xmlns:p14="http://schemas.microsoft.com/office/powerpoint/2010/main" val="23037969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fontScale="90000"/>
          </a:bodyPr>
          <a:lstStyle/>
          <a:p>
            <a:r>
              <a:rPr lang="en-US" dirty="0" smtClean="0"/>
              <a:t>AVAA Bank Account</a:t>
            </a:r>
            <a:br>
              <a:rPr lang="en-US" dirty="0" smtClean="0"/>
            </a:br>
            <a:r>
              <a:rPr lang="en-US" sz="3600" dirty="0" smtClean="0"/>
              <a:t>(2/14/2013 – 3/10/2014)</a:t>
            </a:r>
            <a:endParaRPr lang="en-US" sz="3600" dirty="0"/>
          </a:p>
        </p:txBody>
      </p:sp>
      <p:sp>
        <p:nvSpPr>
          <p:cNvPr id="6" name="Content Placeholder 5"/>
          <p:cNvSpPr txBox="1">
            <a:spLocks noGrp="1"/>
          </p:cNvSpPr>
          <p:nvPr>
            <p:ph sz="half" idx="1"/>
          </p:nvPr>
        </p:nvSpPr>
        <p:spPr>
          <a:xfrm>
            <a:off x="457200" y="1905000"/>
            <a:ext cx="5181600" cy="4616648"/>
          </a:xfrm>
          <a:prstGeom prst="rect">
            <a:avLst/>
          </a:prstGeom>
          <a:noFill/>
        </p:spPr>
        <p:txBody>
          <a:bodyPr wrap="square" rtlCol="0">
            <a:spAutoFit/>
          </a:bodyPr>
          <a:lstStyle/>
          <a:p>
            <a:r>
              <a:rPr lang="en-US" sz="1800" dirty="0" smtClean="0"/>
              <a:t>Balance as of 2/14/2014:	    $5,056.36</a:t>
            </a:r>
          </a:p>
          <a:p>
            <a:r>
              <a:rPr lang="en-US" sz="1800" dirty="0" smtClean="0"/>
              <a:t>Balance as of 3/10/2014:	    $2,974.50</a:t>
            </a:r>
          </a:p>
          <a:p>
            <a:pPr marL="0" indent="0">
              <a:buNone/>
            </a:pPr>
            <a:endParaRPr lang="en-US" sz="1800" dirty="0" smtClean="0"/>
          </a:p>
          <a:p>
            <a:r>
              <a:rPr lang="en-US" sz="1800" dirty="0" smtClean="0"/>
              <a:t>Income: </a:t>
            </a:r>
          </a:p>
          <a:p>
            <a:pPr marL="400050" lvl="1" indent="0">
              <a:buNone/>
            </a:pPr>
            <a:r>
              <a:rPr lang="en-US" sz="1800" dirty="0" smtClean="0"/>
              <a:t>$1,215.00	     	Voluntary Dues</a:t>
            </a:r>
          </a:p>
          <a:p>
            <a:pPr marL="0" indent="0">
              <a:buNone/>
            </a:pPr>
            <a:r>
              <a:rPr lang="en-US" sz="1800" dirty="0" smtClean="0"/>
              <a:t>	TOTAL: 	$1,215.00</a:t>
            </a:r>
          </a:p>
          <a:p>
            <a:pPr marL="0" indent="0">
              <a:buNone/>
            </a:pPr>
            <a:endParaRPr lang="en-US" sz="1800" dirty="0"/>
          </a:p>
          <a:p>
            <a:r>
              <a:rPr lang="en-US" sz="1800" dirty="0" smtClean="0"/>
              <a:t>Expenses:</a:t>
            </a:r>
          </a:p>
          <a:p>
            <a:pPr marL="400050" lvl="1" indent="0">
              <a:buNone/>
            </a:pPr>
            <a:r>
              <a:rPr lang="en-US" sz="1800" dirty="0" smtClean="0"/>
              <a:t>$2,762.16		Website </a:t>
            </a:r>
          </a:p>
          <a:p>
            <a:pPr marL="400050" lvl="1" indent="0">
              <a:buNone/>
            </a:pPr>
            <a:r>
              <a:rPr lang="en-US" sz="1800" dirty="0" smtClean="0"/>
              <a:t>$459.10 		JDVAC 2013 Speaker</a:t>
            </a:r>
          </a:p>
          <a:p>
            <a:pPr marL="400050" lvl="1" indent="0">
              <a:buNone/>
            </a:pPr>
            <a:r>
              <a:rPr lang="en-US" sz="1800" dirty="0" smtClean="0"/>
              <a:t>$75.60	 	Bank fees</a:t>
            </a:r>
          </a:p>
          <a:p>
            <a:pPr marL="0" indent="0">
              <a:buNone/>
            </a:pPr>
            <a:r>
              <a:rPr lang="en-US" sz="1600" dirty="0" smtClean="0"/>
              <a:t>	</a:t>
            </a:r>
            <a:r>
              <a:rPr lang="en-US" sz="1800" dirty="0" smtClean="0"/>
              <a:t>TOTAL: 	$3,296.86</a:t>
            </a:r>
          </a:p>
          <a:p>
            <a:pPr marL="0" indent="0">
              <a:buNone/>
            </a:pPr>
            <a:endParaRPr lang="en-US" sz="1600" dirty="0" smtClean="0"/>
          </a:p>
          <a:p>
            <a:pPr marL="914400" lvl="2" indent="0">
              <a:buNone/>
            </a:pPr>
            <a:endParaRPr lang="en-US" sz="1600" dirty="0"/>
          </a:p>
        </p:txBody>
      </p:sp>
      <p:graphicFrame>
        <p:nvGraphicFramePr>
          <p:cNvPr id="8" name="Chart 7"/>
          <p:cNvGraphicFramePr>
            <a:graphicFrameLocks/>
          </p:cNvGraphicFramePr>
          <p:nvPr>
            <p:extLst>
              <p:ext uri="{D42A27DB-BD31-4B8C-83A1-F6EECF244321}">
                <p14:modId xmlns:p14="http://schemas.microsoft.com/office/powerpoint/2010/main" val="1075659698"/>
              </p:ext>
            </p:extLst>
          </p:nvPr>
        </p:nvGraphicFramePr>
        <p:xfrm>
          <a:off x="5181600" y="1981200"/>
          <a:ext cx="3733800" cy="4190999"/>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0514149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fontScale="90000"/>
          </a:bodyPr>
          <a:lstStyle/>
          <a:p>
            <a:r>
              <a:rPr lang="en-US" dirty="0" smtClean="0"/>
              <a:t>Voluntary Dues-Paid Members</a:t>
            </a:r>
            <a:br>
              <a:rPr lang="en-US" dirty="0" smtClean="0"/>
            </a:br>
            <a:r>
              <a:rPr lang="en-US" sz="3600" dirty="0" smtClean="0"/>
              <a:t>(2/14/2013 – 3/10/2014)</a:t>
            </a:r>
            <a:endParaRPr lang="en-US" sz="3600" dirty="0"/>
          </a:p>
        </p:txBody>
      </p:sp>
      <p:sp>
        <p:nvSpPr>
          <p:cNvPr id="9" name="Content Placeholder 8"/>
          <p:cNvSpPr>
            <a:spLocks noGrp="1"/>
          </p:cNvSpPr>
          <p:nvPr>
            <p:ph sz="half" idx="1"/>
          </p:nvPr>
        </p:nvSpPr>
        <p:spPr>
          <a:xfrm>
            <a:off x="457200" y="1752600"/>
            <a:ext cx="4038600" cy="4525963"/>
          </a:xfrm>
        </p:spPr>
        <p:txBody>
          <a:bodyPr>
            <a:normAutofit fontScale="62500" lnSpcReduction="20000"/>
          </a:bodyPr>
          <a:lstStyle/>
          <a:p>
            <a:r>
              <a:rPr lang="en-US" dirty="0" err="1" smtClean="0"/>
              <a:t>Ane</a:t>
            </a:r>
            <a:r>
              <a:rPr lang="en-US" dirty="0" smtClean="0"/>
              <a:t> Shull</a:t>
            </a:r>
          </a:p>
          <a:p>
            <a:r>
              <a:rPr lang="en-US" dirty="0" smtClean="0"/>
              <a:t>Angela Paul</a:t>
            </a:r>
          </a:p>
          <a:p>
            <a:r>
              <a:rPr lang="en-US" dirty="0" smtClean="0"/>
              <a:t>Angela Pond</a:t>
            </a:r>
          </a:p>
          <a:p>
            <a:r>
              <a:rPr lang="en-US" dirty="0" smtClean="0"/>
              <a:t>Benson M. Davis</a:t>
            </a:r>
          </a:p>
          <a:p>
            <a:r>
              <a:rPr lang="en-US" dirty="0" err="1" smtClean="0"/>
              <a:t>Catina</a:t>
            </a:r>
            <a:r>
              <a:rPr lang="en-US" dirty="0" smtClean="0"/>
              <a:t> Peoples</a:t>
            </a:r>
          </a:p>
          <a:p>
            <a:r>
              <a:rPr lang="en-US" dirty="0" smtClean="0"/>
              <a:t>Charlene </a:t>
            </a:r>
            <a:r>
              <a:rPr lang="en-US" dirty="0" err="1" smtClean="0"/>
              <a:t>Mikami</a:t>
            </a:r>
            <a:endParaRPr lang="en-US" dirty="0" smtClean="0"/>
          </a:p>
          <a:p>
            <a:r>
              <a:rPr lang="en-US" dirty="0" smtClean="0"/>
              <a:t>Charles Swank</a:t>
            </a:r>
          </a:p>
          <a:p>
            <a:r>
              <a:rPr lang="en-US" dirty="0" smtClean="0"/>
              <a:t>Cheryl Parker</a:t>
            </a:r>
          </a:p>
          <a:p>
            <a:r>
              <a:rPr lang="en-US" dirty="0" smtClean="0"/>
              <a:t>Christine Ulinski</a:t>
            </a:r>
          </a:p>
          <a:p>
            <a:r>
              <a:rPr lang="en-US" dirty="0" smtClean="0"/>
              <a:t>David Chandler</a:t>
            </a:r>
          </a:p>
          <a:p>
            <a:r>
              <a:rPr lang="en-US" dirty="0" smtClean="0"/>
              <a:t>Debra </a:t>
            </a:r>
            <a:r>
              <a:rPr lang="en-US" dirty="0" err="1" smtClean="0"/>
              <a:t>Gilstrap</a:t>
            </a:r>
            <a:endParaRPr lang="en-US" dirty="0" smtClean="0"/>
          </a:p>
          <a:p>
            <a:r>
              <a:rPr lang="en-US" dirty="0" smtClean="0"/>
              <a:t>Jamie Sklarski</a:t>
            </a:r>
          </a:p>
          <a:p>
            <a:r>
              <a:rPr lang="en-US" dirty="0" smtClean="0"/>
              <a:t>Janet Toole-</a:t>
            </a:r>
            <a:r>
              <a:rPr lang="en-US" dirty="0" err="1" smtClean="0"/>
              <a:t>Trexler</a:t>
            </a:r>
            <a:endParaRPr lang="en-US" dirty="0" smtClean="0"/>
          </a:p>
          <a:p>
            <a:r>
              <a:rPr lang="en-US" dirty="0" smtClean="0"/>
              <a:t>Jennifer Nalley</a:t>
            </a:r>
          </a:p>
          <a:p>
            <a:r>
              <a:rPr lang="en-US" dirty="0" smtClean="0"/>
              <a:t>Jill Hawley</a:t>
            </a:r>
          </a:p>
        </p:txBody>
      </p:sp>
      <p:sp>
        <p:nvSpPr>
          <p:cNvPr id="10" name="Content Placeholder 9"/>
          <p:cNvSpPr>
            <a:spLocks noGrp="1"/>
          </p:cNvSpPr>
          <p:nvPr>
            <p:ph sz="half" idx="2"/>
          </p:nvPr>
        </p:nvSpPr>
        <p:spPr>
          <a:xfrm>
            <a:off x="4648200" y="1752600"/>
            <a:ext cx="4038600" cy="4525963"/>
          </a:xfrm>
        </p:spPr>
        <p:txBody>
          <a:bodyPr>
            <a:normAutofit fontScale="62500" lnSpcReduction="20000"/>
          </a:bodyPr>
          <a:lstStyle/>
          <a:p>
            <a:r>
              <a:rPr lang="en-US" dirty="0" smtClean="0"/>
              <a:t>Karen Sugiura</a:t>
            </a:r>
          </a:p>
          <a:p>
            <a:r>
              <a:rPr lang="en-US" dirty="0" smtClean="0"/>
              <a:t>Kimberly Barry</a:t>
            </a:r>
          </a:p>
          <a:p>
            <a:r>
              <a:rPr lang="en-US" dirty="0" smtClean="0"/>
              <a:t>Lisa Sykes</a:t>
            </a:r>
          </a:p>
          <a:p>
            <a:r>
              <a:rPr lang="en-US" dirty="0" smtClean="0"/>
              <a:t>Margaret Peak (2013 and 2014)</a:t>
            </a:r>
          </a:p>
          <a:p>
            <a:r>
              <a:rPr lang="en-US" dirty="0" smtClean="0"/>
              <a:t>Michelle Menendez</a:t>
            </a:r>
          </a:p>
          <a:p>
            <a:r>
              <a:rPr lang="en-US" dirty="0" smtClean="0"/>
              <a:t>Nancy Duran</a:t>
            </a:r>
          </a:p>
          <a:p>
            <a:r>
              <a:rPr lang="en-US" dirty="0" smtClean="0"/>
              <a:t>Pamela </a:t>
            </a:r>
            <a:r>
              <a:rPr lang="en-US" dirty="0" err="1" smtClean="0"/>
              <a:t>Mishler</a:t>
            </a:r>
            <a:endParaRPr lang="en-US" dirty="0" smtClean="0"/>
          </a:p>
          <a:p>
            <a:r>
              <a:rPr lang="en-US" dirty="0" smtClean="0"/>
              <a:t>Rachel McArdle</a:t>
            </a:r>
          </a:p>
          <a:p>
            <a:r>
              <a:rPr lang="en-US" dirty="0" smtClean="0"/>
              <a:t>Rose White</a:t>
            </a:r>
          </a:p>
          <a:p>
            <a:r>
              <a:rPr lang="en-US" dirty="0" smtClean="0"/>
              <a:t>Sarah Draplin</a:t>
            </a:r>
          </a:p>
          <a:p>
            <a:r>
              <a:rPr lang="en-US" dirty="0" smtClean="0"/>
              <a:t>Sean McClenney</a:t>
            </a:r>
          </a:p>
          <a:p>
            <a:r>
              <a:rPr lang="en-US" dirty="0" smtClean="0"/>
              <a:t>Susan Lowry</a:t>
            </a:r>
          </a:p>
          <a:p>
            <a:r>
              <a:rPr lang="en-US" dirty="0" smtClean="0"/>
              <a:t>Tina Penman</a:t>
            </a:r>
          </a:p>
          <a:p>
            <a:r>
              <a:rPr lang="en-US" dirty="0" smtClean="0"/>
              <a:t>Wanda Johnson</a:t>
            </a:r>
          </a:p>
          <a:p>
            <a:pPr marL="0" indent="0">
              <a:buNone/>
            </a:pPr>
            <a:endParaRPr lang="en-US" dirty="0"/>
          </a:p>
        </p:txBody>
      </p:sp>
      <p:sp>
        <p:nvSpPr>
          <p:cNvPr id="11" name="TextBox 10"/>
          <p:cNvSpPr txBox="1"/>
          <p:nvPr/>
        </p:nvSpPr>
        <p:spPr>
          <a:xfrm>
            <a:off x="2971800" y="5867400"/>
            <a:ext cx="3362844" cy="830997"/>
          </a:xfrm>
          <a:prstGeom prst="rect">
            <a:avLst/>
          </a:prstGeom>
          <a:noFill/>
        </p:spPr>
        <p:txBody>
          <a:bodyPr wrap="none" rtlCol="0">
            <a:spAutoFit/>
          </a:bodyPr>
          <a:lstStyle/>
          <a:p>
            <a:r>
              <a:rPr lang="en-US" sz="4800" dirty="0" smtClean="0"/>
              <a:t>THANK YOU!</a:t>
            </a:r>
            <a:endParaRPr lang="en-US" sz="4800" dirty="0"/>
          </a:p>
        </p:txBody>
      </p:sp>
    </p:spTree>
    <p:extLst>
      <p:ext uri="{BB962C8B-B14F-4D97-AF65-F5344CB8AC3E}">
        <p14:creationId xmlns:p14="http://schemas.microsoft.com/office/powerpoint/2010/main" val="125678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55</TotalTime>
  <Words>376</Words>
  <Application>Microsoft Office PowerPoint</Application>
  <PresentationFormat>On-screen Show (4:3)</PresentationFormat>
  <Paragraphs>57</Paragraphs>
  <Slides>2</Slides>
  <Notes>2</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AVAA Bank Account (2/14/2013 – 3/10/2014)</vt:lpstr>
      <vt:lpstr>Voluntary Dues-Paid Members (2/14/2013 – 3/10/2014)</vt:lpstr>
    </vt:vector>
  </TitlesOfParts>
  <Company>Veteran Affairs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Penman, Tina M. (Portland)</dc:creator>
  <cp:lastModifiedBy>Penman, Tina M. (Portland)</cp:lastModifiedBy>
  <cp:revision>5</cp:revision>
  <dcterms:created xsi:type="dcterms:W3CDTF">2014-03-05T20:38:06Z</dcterms:created>
  <dcterms:modified xsi:type="dcterms:W3CDTF">2014-03-05T21:53:25Z</dcterms:modified>
</cp:coreProperties>
</file>