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7" r:id="rId2"/>
    <p:sldId id="258" r:id="rId3"/>
    <p:sldId id="259"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9580" autoAdjust="0"/>
  </p:normalViewPr>
  <p:slideViewPr>
    <p:cSldViewPr>
      <p:cViewPr varScale="1">
        <p:scale>
          <a:sx n="75" d="100"/>
          <a:sy n="75" d="100"/>
        </p:scale>
        <p:origin x="-101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R01PORHSM03.r01.med.va.gov\Homedir$\vhaporpenmat\AVAA\Excel%20Sheets\2014-12-04_AVAA_From-Jane_Tina-edits-2015-02-26.xls"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00">
                <a:latin typeface="Arial" panose="020B0604020202020204" pitchFamily="34" charset="0"/>
                <a:cs typeface="Arial" panose="020B0604020202020204" pitchFamily="34" charset="0"/>
              </a:defRPr>
            </a:pPr>
            <a:r>
              <a:rPr lang="en-US" sz="1800" b="0" dirty="0">
                <a:latin typeface="Arial" panose="020B0604020202020204" pitchFamily="34" charset="0"/>
                <a:cs typeface="Arial" panose="020B0604020202020204" pitchFamily="34" charset="0"/>
              </a:rPr>
              <a:t>Expenses</a:t>
            </a:r>
          </a:p>
          <a:p>
            <a:pPr>
              <a:defRPr sz="1800">
                <a:latin typeface="Arial" panose="020B0604020202020204" pitchFamily="34" charset="0"/>
                <a:cs typeface="Arial" panose="020B0604020202020204" pitchFamily="34" charset="0"/>
              </a:defRPr>
            </a:pPr>
            <a:r>
              <a:rPr lang="en-US" sz="1800" b="0" dirty="0" smtClean="0">
                <a:latin typeface="Arial" panose="020B0604020202020204" pitchFamily="34" charset="0"/>
                <a:cs typeface="Arial" panose="020B0604020202020204" pitchFamily="34" charset="0"/>
              </a:rPr>
              <a:t>3/11/2014-3/2/2015</a:t>
            </a:r>
            <a:endParaRPr lang="en-US" sz="1800" b="0" dirty="0">
              <a:latin typeface="Arial" panose="020B0604020202020204" pitchFamily="34" charset="0"/>
              <a:cs typeface="Arial" panose="020B0604020202020204" pitchFamily="34" charset="0"/>
            </a:endParaRPr>
          </a:p>
        </c:rich>
      </c:tx>
      <c:layout/>
      <c:overlay val="0"/>
    </c:title>
    <c:autoTitleDeleted val="0"/>
    <c:plotArea>
      <c:layout/>
      <c:pieChart>
        <c:varyColors val="1"/>
        <c:ser>
          <c:idx val="0"/>
          <c:order val="0"/>
          <c:tx>
            <c:v>Series 1</c:v>
          </c:tx>
          <c:cat>
            <c:strRef>
              <c:f>AVAA!$L$58</c:f>
              <c:strCache>
                <c:ptCount val="1"/>
                <c:pt idx="0">
                  <c:v>Website expenses</c:v>
                </c:pt>
              </c:strCache>
            </c:strRef>
          </c:cat>
          <c:val>
            <c:numRef>
              <c:f>(AVAA!$K$58,AVAA!$K$60)</c:f>
              <c:numCache>
                <c:formatCode>0.00</c:formatCode>
                <c:ptCount val="2"/>
                <c:pt idx="0">
                  <c:v>1970.43</c:v>
                </c:pt>
                <c:pt idx="1">
                  <c:v>24.75</c:v>
                </c:pt>
              </c:numCache>
            </c:numRef>
          </c:val>
        </c:ser>
        <c:dLbls>
          <c:showLegendKey val="0"/>
          <c:showVal val="0"/>
          <c:showCatName val="0"/>
          <c:showSerName val="0"/>
          <c:showPercent val="0"/>
          <c:showBubbleSize val="0"/>
          <c:showLeaderLines val="0"/>
        </c:dLbls>
        <c:firstSliceAng val="0"/>
      </c:pieChart>
      <c:spPr>
        <a:noFill/>
        <a:ln w="25400">
          <a:noFill/>
        </a:ln>
      </c:spPr>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Number</c:v>
          </c:tx>
          <c:invertIfNegative val="0"/>
          <c:cat>
            <c:numRef>
              <c:f>'Membership Trends'!$A$1:$A$4</c:f>
              <c:numCache>
                <c:formatCode>General</c:formatCode>
                <c:ptCount val="4"/>
                <c:pt idx="0">
                  <c:v>2012</c:v>
                </c:pt>
                <c:pt idx="1">
                  <c:v>2013</c:v>
                </c:pt>
                <c:pt idx="2">
                  <c:v>2014</c:v>
                </c:pt>
                <c:pt idx="3">
                  <c:v>2015</c:v>
                </c:pt>
              </c:numCache>
            </c:numRef>
          </c:cat>
          <c:val>
            <c:numRef>
              <c:f>'Membership Trends'!$B$1:$B$4</c:f>
              <c:numCache>
                <c:formatCode>General</c:formatCode>
                <c:ptCount val="4"/>
                <c:pt idx="0">
                  <c:v>3</c:v>
                </c:pt>
                <c:pt idx="1">
                  <c:v>26</c:v>
                </c:pt>
                <c:pt idx="2">
                  <c:v>18</c:v>
                </c:pt>
                <c:pt idx="3">
                  <c:v>32</c:v>
                </c:pt>
              </c:numCache>
            </c:numRef>
          </c:val>
        </c:ser>
        <c:dLbls>
          <c:showLegendKey val="0"/>
          <c:showVal val="0"/>
          <c:showCatName val="0"/>
          <c:showSerName val="0"/>
          <c:showPercent val="0"/>
          <c:showBubbleSize val="0"/>
        </c:dLbls>
        <c:gapWidth val="150"/>
        <c:axId val="106719488"/>
        <c:axId val="106733568"/>
      </c:barChart>
      <c:catAx>
        <c:axId val="106719488"/>
        <c:scaling>
          <c:orientation val="minMax"/>
        </c:scaling>
        <c:delete val="0"/>
        <c:axPos val="b"/>
        <c:numFmt formatCode="General" sourceLinked="1"/>
        <c:majorTickMark val="out"/>
        <c:minorTickMark val="none"/>
        <c:tickLblPos val="nextTo"/>
        <c:txPr>
          <a:bodyPr/>
          <a:lstStyle/>
          <a:p>
            <a:pPr>
              <a:defRPr sz="1600">
                <a:latin typeface="Arial" panose="020B0604020202020204" pitchFamily="34" charset="0"/>
                <a:cs typeface="Arial" panose="020B0604020202020204" pitchFamily="34" charset="0"/>
              </a:defRPr>
            </a:pPr>
            <a:endParaRPr lang="en-US"/>
          </a:p>
        </c:txPr>
        <c:crossAx val="106733568"/>
        <c:crosses val="autoZero"/>
        <c:auto val="1"/>
        <c:lblAlgn val="ctr"/>
        <c:lblOffset val="100"/>
        <c:noMultiLvlLbl val="0"/>
      </c:catAx>
      <c:valAx>
        <c:axId val="106733568"/>
        <c:scaling>
          <c:orientation val="minMax"/>
        </c:scaling>
        <c:delete val="0"/>
        <c:axPos val="l"/>
        <c:majorGridlines/>
        <c:numFmt formatCode="General" sourceLinked="1"/>
        <c:majorTickMark val="out"/>
        <c:minorTickMark val="none"/>
        <c:tickLblPos val="nextTo"/>
        <c:txPr>
          <a:bodyPr/>
          <a:lstStyle/>
          <a:p>
            <a:pPr>
              <a:defRPr sz="1600">
                <a:latin typeface="Arial" panose="020B0604020202020204" pitchFamily="34" charset="0"/>
                <a:cs typeface="Arial" panose="020B0604020202020204" pitchFamily="34" charset="0"/>
              </a:defRPr>
            </a:pPr>
            <a:endParaRPr lang="en-US"/>
          </a:p>
        </c:txPr>
        <c:crossAx val="106719488"/>
        <c:crosses val="autoZero"/>
        <c:crossBetween val="between"/>
      </c:valAx>
    </c:plotArea>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ED7480-D00D-43D0-B041-B7A8B14963F0}" type="datetimeFigureOut">
              <a:rPr lang="en-US" smtClean="0"/>
              <a:t>2/26/2015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35C659-D144-42C9-B7DA-6EE74004A69B}" type="slidenum">
              <a:rPr lang="en-US" smtClean="0"/>
              <a:t>‹#›</a:t>
            </a:fld>
            <a:endParaRPr lang="en-US" dirty="0"/>
          </a:p>
        </p:txBody>
      </p:sp>
    </p:spTree>
    <p:extLst>
      <p:ext uri="{BB962C8B-B14F-4D97-AF65-F5344CB8AC3E}">
        <p14:creationId xmlns:p14="http://schemas.microsoft.com/office/powerpoint/2010/main" val="1227099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Bank fees through our third party vendor are as expected.  Through our vendor we pay a 5% on all deposits and a 3% additional processing fee for all credit card deposits.  We do not pay any fees for outgoing check payments.</a:t>
            </a:r>
          </a:p>
          <a:p>
            <a:endParaRPr lang="en-US" baseline="0" dirty="0" smtClean="0"/>
          </a:p>
          <a:p>
            <a:r>
              <a:rPr lang="en-US" baseline="0" dirty="0" smtClean="0"/>
              <a:t>26 people have paid dues via PayPal as of 2/26/2015 which is not reflected in the income.  This results in an extra $1,170 in dues-paid memberships.  If included, that would total $495.00 + $1,170 = $1,665.00.  </a:t>
            </a:r>
            <a:endParaRPr lang="en-US" baseline="0" dirty="0" smtClean="0"/>
          </a:p>
        </p:txBody>
      </p:sp>
      <p:sp>
        <p:nvSpPr>
          <p:cNvPr id="4" name="Slide Number Placeholder 3"/>
          <p:cNvSpPr>
            <a:spLocks noGrp="1"/>
          </p:cNvSpPr>
          <p:nvPr>
            <p:ph type="sldNum" sz="quarter" idx="10"/>
          </p:nvPr>
        </p:nvSpPr>
        <p:spPr/>
        <p:txBody>
          <a:bodyPr/>
          <a:lstStyle/>
          <a:p>
            <a:fld id="{3135C659-D144-42C9-B7DA-6EE74004A69B}" type="slidenum">
              <a:rPr lang="en-US" smtClean="0"/>
              <a:t>1</a:t>
            </a:fld>
            <a:endParaRPr lang="en-US" dirty="0"/>
          </a:p>
        </p:txBody>
      </p:sp>
    </p:spTree>
    <p:extLst>
      <p:ext uri="{BB962C8B-B14F-4D97-AF65-F5344CB8AC3E}">
        <p14:creationId xmlns:p14="http://schemas.microsoft.com/office/powerpoint/2010/main" val="474659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a:t>
            </a:r>
            <a:r>
              <a:rPr lang="en-US" baseline="0" dirty="0" smtClean="0"/>
              <a:t> you to everyone who has paid dues since JDVAC 2014.  Please consider supporting our organization again through a payment of voluntary dues in the amount of $45.  Check, cash, PayPal, all accepted.  As you see, funds support the maintenance of our website.  For example, the website was our platform in which we were able to post our response to HR 3508.   We are a 501(c)(6) non-profit organization led and run by fellow VA audiologists so please support the great cause so we can continue to advocate for ourselves and the Veterans we serve!</a:t>
            </a:r>
            <a:endParaRPr lang="en-US" dirty="0"/>
          </a:p>
        </p:txBody>
      </p:sp>
      <p:sp>
        <p:nvSpPr>
          <p:cNvPr id="4" name="Slide Number Placeholder 3"/>
          <p:cNvSpPr>
            <a:spLocks noGrp="1"/>
          </p:cNvSpPr>
          <p:nvPr>
            <p:ph type="sldNum" sz="quarter" idx="10"/>
          </p:nvPr>
        </p:nvSpPr>
        <p:spPr/>
        <p:txBody>
          <a:bodyPr/>
          <a:lstStyle/>
          <a:p>
            <a:fld id="{3135C659-D144-42C9-B7DA-6EE74004A69B}" type="slidenum">
              <a:rPr lang="en-US" smtClean="0"/>
              <a:t>2</a:t>
            </a:fld>
            <a:endParaRPr lang="en-US" dirty="0"/>
          </a:p>
        </p:txBody>
      </p:sp>
    </p:spTree>
    <p:extLst>
      <p:ext uri="{BB962C8B-B14F-4D97-AF65-F5344CB8AC3E}">
        <p14:creationId xmlns:p14="http://schemas.microsoft.com/office/powerpoint/2010/main" val="299361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Wow, we’ve grown a ton in the past 3 years!  Thank you to all who</a:t>
            </a:r>
            <a:r>
              <a:rPr lang="en-US" baseline="0" dirty="0" smtClean="0"/>
              <a:t> continue to support our organization!  And it’s never too late to become a voluntary dues-paid member for 2015!  </a:t>
            </a:r>
            <a:r>
              <a:rPr lang="en-US" baseline="0" dirty="0" smtClean="0">
                <a:sym typeface="Wingdings" panose="05000000000000000000" pitchFamily="2" charset="2"/>
              </a:rPr>
              <a:t> </a:t>
            </a:r>
            <a:endParaRPr lang="en-US" dirty="0"/>
          </a:p>
        </p:txBody>
      </p:sp>
      <p:sp>
        <p:nvSpPr>
          <p:cNvPr id="4" name="Slide Number Placeholder 3"/>
          <p:cNvSpPr>
            <a:spLocks noGrp="1"/>
          </p:cNvSpPr>
          <p:nvPr>
            <p:ph type="sldNum" sz="quarter" idx="10"/>
          </p:nvPr>
        </p:nvSpPr>
        <p:spPr/>
        <p:txBody>
          <a:bodyPr/>
          <a:lstStyle/>
          <a:p>
            <a:fld id="{3135C659-D144-42C9-B7DA-6EE74004A69B}" type="slidenum">
              <a:rPr lang="en-US" smtClean="0"/>
              <a:t>3</a:t>
            </a:fld>
            <a:endParaRPr lang="en-US" dirty="0"/>
          </a:p>
        </p:txBody>
      </p:sp>
    </p:spTree>
    <p:extLst>
      <p:ext uri="{BB962C8B-B14F-4D97-AF65-F5344CB8AC3E}">
        <p14:creationId xmlns:p14="http://schemas.microsoft.com/office/powerpoint/2010/main" val="78734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7652AA2-097C-41C8-A5C7-4EC31A6F2C82}" type="datetimeFigureOut">
              <a:rPr lang="en-US" smtClean="0"/>
              <a:t>2/26/2015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597733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52AA2-097C-41C8-A5C7-4EC31A6F2C82}" type="datetimeFigureOut">
              <a:rPr lang="en-US" smtClean="0"/>
              <a:t>2/26/2015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4134336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52AA2-097C-41C8-A5C7-4EC31A6F2C82}" type="datetimeFigureOut">
              <a:rPr lang="en-US" smtClean="0"/>
              <a:t>2/26/2015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1733128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7652AA2-097C-41C8-A5C7-4EC31A6F2C82}" type="datetimeFigureOut">
              <a:rPr lang="en-US" smtClean="0"/>
              <a:t>2/26/2015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449695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7652AA2-097C-41C8-A5C7-4EC31A6F2C82}" type="datetimeFigureOut">
              <a:rPr lang="en-US" smtClean="0"/>
              <a:t>2/26/2015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3153282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7652AA2-097C-41C8-A5C7-4EC31A6F2C82}" type="datetimeFigureOut">
              <a:rPr lang="en-US" smtClean="0"/>
              <a:t>2/26/2015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2772984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52AA2-097C-41C8-A5C7-4EC31A6F2C82}" type="datetimeFigureOut">
              <a:rPr lang="en-US" smtClean="0"/>
              <a:t>2/26/2015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745128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52AA2-097C-41C8-A5C7-4EC31A6F2C82}" type="datetimeFigureOut">
              <a:rPr lang="en-US" smtClean="0"/>
              <a:t>2/26/2015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3340828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52AA2-097C-41C8-A5C7-4EC31A6F2C82}" type="datetimeFigureOut">
              <a:rPr lang="en-US" smtClean="0"/>
              <a:t>2/26/2015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1264351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52AA2-097C-41C8-A5C7-4EC31A6F2C82}" type="datetimeFigureOut">
              <a:rPr lang="en-US" smtClean="0"/>
              <a:t>2/26/2015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1240470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52AA2-097C-41C8-A5C7-4EC31A6F2C82}" type="datetimeFigureOut">
              <a:rPr lang="en-US" smtClean="0"/>
              <a:t>2/26/2015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4076661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52AA2-097C-41C8-A5C7-4EC31A6F2C82}" type="datetimeFigureOut">
              <a:rPr lang="en-US" smtClean="0"/>
              <a:t>2/26/2015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A0976-4320-4F88-9AB9-A6AE22C061F1}" type="slidenum">
              <a:rPr lang="en-US" smtClean="0"/>
              <a:t>‹#›</a:t>
            </a:fld>
            <a:endParaRPr lang="en-US" dirty="0"/>
          </a:p>
        </p:txBody>
      </p:sp>
    </p:spTree>
    <p:extLst>
      <p:ext uri="{BB962C8B-B14F-4D97-AF65-F5344CB8AC3E}">
        <p14:creationId xmlns:p14="http://schemas.microsoft.com/office/powerpoint/2010/main" val="23037969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smtClean="0">
                <a:latin typeface="Arial" panose="020B0604020202020204" pitchFamily="34" charset="0"/>
                <a:cs typeface="Arial" panose="020B0604020202020204" pitchFamily="34" charset="0"/>
              </a:rPr>
              <a:t>AVAA Bank Account</a:t>
            </a:r>
            <a:br>
              <a:rPr lang="en-US" dirty="0" smtClean="0">
                <a:latin typeface="Arial" panose="020B0604020202020204" pitchFamily="34" charset="0"/>
                <a:cs typeface="Arial" panose="020B0604020202020204" pitchFamily="34" charset="0"/>
              </a:rPr>
            </a:br>
            <a:r>
              <a:rPr lang="en-US" sz="2000" dirty="0" smtClean="0">
                <a:latin typeface="Arial" panose="020B0604020202020204" pitchFamily="34" charset="0"/>
                <a:cs typeface="Arial" panose="020B0604020202020204" pitchFamily="34" charset="0"/>
              </a:rPr>
              <a:t>(3/11/2014 – 3/2/2015)</a:t>
            </a:r>
            <a:endParaRPr lang="en-US" sz="2000" dirty="0">
              <a:latin typeface="Arial" panose="020B0604020202020204" pitchFamily="34" charset="0"/>
              <a:cs typeface="Arial" panose="020B0604020202020204" pitchFamily="34" charset="0"/>
            </a:endParaRPr>
          </a:p>
        </p:txBody>
      </p:sp>
      <p:sp>
        <p:nvSpPr>
          <p:cNvPr id="6" name="Content Placeholder 5"/>
          <p:cNvSpPr txBox="1">
            <a:spLocks noGrp="1"/>
          </p:cNvSpPr>
          <p:nvPr>
            <p:ph sz="half" idx="1"/>
          </p:nvPr>
        </p:nvSpPr>
        <p:spPr>
          <a:xfrm>
            <a:off x="457200" y="1905000"/>
            <a:ext cx="5181600" cy="4505849"/>
          </a:xfrm>
          <a:prstGeom prst="rect">
            <a:avLst/>
          </a:prstGeom>
          <a:noFill/>
        </p:spPr>
        <p:txBody>
          <a:bodyPr wrap="square" rtlCol="0">
            <a:spAutoFit/>
          </a:bodyPr>
          <a:lstStyle/>
          <a:p>
            <a:r>
              <a:rPr lang="en-US" sz="1800" dirty="0" smtClean="0">
                <a:latin typeface="Arial" panose="020B0604020202020204" pitchFamily="34" charset="0"/>
                <a:cs typeface="Arial" panose="020B0604020202020204" pitchFamily="34" charset="0"/>
              </a:rPr>
              <a:t>Balance as of 3/11/2014:	$2,974.50</a:t>
            </a:r>
            <a:endParaRPr lang="en-US" sz="1800" dirty="0">
              <a:latin typeface="Arial" panose="020B0604020202020204" pitchFamily="34" charset="0"/>
              <a:cs typeface="Arial" panose="020B0604020202020204" pitchFamily="34" charset="0"/>
            </a:endParaRPr>
          </a:p>
          <a:p>
            <a:r>
              <a:rPr lang="en-US" sz="1800" dirty="0" smtClean="0">
                <a:latin typeface="Arial" panose="020B0604020202020204" pitchFamily="34" charset="0"/>
                <a:cs typeface="Arial" panose="020B0604020202020204" pitchFamily="34" charset="0"/>
              </a:rPr>
              <a:t>Balance as of 3/2/2015:	$956.48</a:t>
            </a:r>
          </a:p>
          <a:p>
            <a:endParaRPr lang="en-US" sz="1800" dirty="0" smtClean="0">
              <a:latin typeface="Arial" panose="020B0604020202020204" pitchFamily="34" charset="0"/>
              <a:cs typeface="Arial" panose="020B0604020202020204" pitchFamily="34" charset="0"/>
            </a:endParaRPr>
          </a:p>
          <a:p>
            <a:r>
              <a:rPr lang="en-US" sz="1800" dirty="0" smtClean="0">
                <a:latin typeface="Arial" panose="020B0604020202020204" pitchFamily="34" charset="0"/>
                <a:cs typeface="Arial" panose="020B0604020202020204" pitchFamily="34" charset="0"/>
              </a:rPr>
              <a:t>Income:  </a:t>
            </a:r>
          </a:p>
          <a:p>
            <a:pPr marL="0" indent="0">
              <a:buNone/>
            </a:pPr>
            <a:r>
              <a:rPr lang="en-US" sz="1800" dirty="0">
                <a:latin typeface="Arial" panose="020B0604020202020204" pitchFamily="34" charset="0"/>
                <a:cs typeface="Arial" panose="020B0604020202020204" pitchFamily="34" charset="0"/>
              </a:rPr>
              <a:t>      </a:t>
            </a:r>
            <a:r>
              <a:rPr lang="en-US" sz="1800" dirty="0" smtClean="0">
                <a:latin typeface="Arial" panose="020B0604020202020204" pitchFamily="34" charset="0"/>
                <a:cs typeface="Arial" panose="020B0604020202020204" pitchFamily="34" charset="0"/>
              </a:rPr>
              <a:t>	Voluntary dues		$495.00</a:t>
            </a:r>
            <a:endParaRPr lang="en-US" sz="1800" dirty="0">
              <a:latin typeface="Arial" panose="020B0604020202020204" pitchFamily="34" charset="0"/>
              <a:cs typeface="Arial" panose="020B0604020202020204" pitchFamily="34" charset="0"/>
            </a:endParaRPr>
          </a:p>
          <a:p>
            <a:pPr marL="0" indent="0">
              <a:buNone/>
            </a:pPr>
            <a:r>
              <a:rPr lang="en-US" sz="1800" dirty="0">
                <a:latin typeface="Arial" panose="020B0604020202020204" pitchFamily="34" charset="0"/>
                <a:cs typeface="Arial" panose="020B0604020202020204" pitchFamily="34" charset="0"/>
              </a:rPr>
              <a:t>	</a:t>
            </a:r>
            <a:r>
              <a:rPr lang="en-US" sz="1800" dirty="0" smtClean="0">
                <a:latin typeface="Arial" panose="020B0604020202020204" pitchFamily="34" charset="0"/>
                <a:cs typeface="Arial" panose="020B0604020202020204" pitchFamily="34" charset="0"/>
              </a:rPr>
              <a:t>TOTAL:			$495.00</a:t>
            </a:r>
            <a:endParaRPr lang="en-US" sz="1800" dirty="0">
              <a:latin typeface="Arial" panose="020B0604020202020204" pitchFamily="34" charset="0"/>
              <a:cs typeface="Arial" panose="020B0604020202020204" pitchFamily="34" charset="0"/>
            </a:endParaRPr>
          </a:p>
          <a:p>
            <a:pPr marL="0" indent="0">
              <a:buNone/>
            </a:pPr>
            <a:endParaRPr lang="en-US" sz="1800" dirty="0">
              <a:latin typeface="Arial" panose="020B0604020202020204" pitchFamily="34" charset="0"/>
              <a:cs typeface="Arial" panose="020B0604020202020204" pitchFamily="34" charset="0"/>
            </a:endParaRPr>
          </a:p>
          <a:p>
            <a:r>
              <a:rPr lang="en-US" sz="1800" dirty="0" smtClean="0">
                <a:latin typeface="Arial" panose="020B0604020202020204" pitchFamily="34" charset="0"/>
                <a:cs typeface="Arial" panose="020B0604020202020204" pitchFamily="34" charset="0"/>
              </a:rPr>
              <a:t>Expenses:</a:t>
            </a:r>
          </a:p>
          <a:p>
            <a:pPr marL="400050" lvl="1" indent="0">
              <a:buNone/>
            </a:pPr>
            <a:r>
              <a:rPr lang="en-US" sz="1800" dirty="0" smtClean="0">
                <a:latin typeface="Arial" panose="020B0604020202020204" pitchFamily="34" charset="0"/>
                <a:cs typeface="Arial" panose="020B0604020202020204" pitchFamily="34" charset="0"/>
              </a:rPr>
              <a:t>	Website			$1,970.43	</a:t>
            </a:r>
            <a:r>
              <a:rPr lang="en-US" sz="1800" dirty="0">
                <a:latin typeface="Arial" panose="020B0604020202020204" pitchFamily="34" charset="0"/>
                <a:cs typeface="Arial" panose="020B0604020202020204" pitchFamily="34" charset="0"/>
              </a:rPr>
              <a:t>Bank </a:t>
            </a:r>
            <a:r>
              <a:rPr lang="en-US" sz="1800" dirty="0" smtClean="0">
                <a:latin typeface="Arial" panose="020B0604020202020204" pitchFamily="34" charset="0"/>
                <a:cs typeface="Arial" panose="020B0604020202020204" pitchFamily="34" charset="0"/>
              </a:rPr>
              <a:t>fees	       +	$24.75	 				--------------</a:t>
            </a:r>
          </a:p>
          <a:p>
            <a:pPr marL="400050" lvl="1" indent="0">
              <a:buNone/>
            </a:pPr>
            <a:r>
              <a:rPr lang="en-US" sz="1800" dirty="0">
                <a:latin typeface="Arial" panose="020B0604020202020204" pitchFamily="34" charset="0"/>
                <a:cs typeface="Arial" panose="020B0604020202020204" pitchFamily="34" charset="0"/>
              </a:rPr>
              <a:t>	</a:t>
            </a:r>
            <a:r>
              <a:rPr lang="en-US" sz="1800" dirty="0" smtClean="0">
                <a:latin typeface="Arial" panose="020B0604020202020204" pitchFamily="34" charset="0"/>
                <a:cs typeface="Arial" panose="020B0604020202020204" pitchFamily="34" charset="0"/>
              </a:rPr>
              <a:t>TOTAL: 			$1,995.18</a:t>
            </a:r>
          </a:p>
          <a:p>
            <a:pPr marL="0" indent="0">
              <a:buNone/>
            </a:pPr>
            <a:endParaRPr lang="en-US" sz="1600" dirty="0" smtClean="0">
              <a:latin typeface="Arial" panose="020B0604020202020204" pitchFamily="34" charset="0"/>
              <a:cs typeface="Arial" panose="020B0604020202020204" pitchFamily="34" charset="0"/>
            </a:endParaRPr>
          </a:p>
          <a:p>
            <a:pPr marL="914400" lvl="2" indent="0">
              <a:buNone/>
            </a:pPr>
            <a:endParaRPr lang="en-US" sz="1600" dirty="0">
              <a:latin typeface="Arial" panose="020B0604020202020204" pitchFamily="34" charset="0"/>
              <a:cs typeface="Arial" panose="020B0604020202020204" pitchFamily="34" charset="0"/>
            </a:endParaRPr>
          </a:p>
        </p:txBody>
      </p:sp>
      <p:graphicFrame>
        <p:nvGraphicFramePr>
          <p:cNvPr id="7" name="Chart 6"/>
          <p:cNvGraphicFramePr>
            <a:graphicFrameLocks/>
          </p:cNvGraphicFramePr>
          <p:nvPr>
            <p:extLst>
              <p:ext uri="{D42A27DB-BD31-4B8C-83A1-F6EECF244321}">
                <p14:modId xmlns:p14="http://schemas.microsoft.com/office/powerpoint/2010/main" val="2781901921"/>
              </p:ext>
            </p:extLst>
          </p:nvPr>
        </p:nvGraphicFramePr>
        <p:xfrm>
          <a:off x="5562600" y="2057400"/>
          <a:ext cx="3352800" cy="3505200"/>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p:cNvSpPr txBox="1"/>
          <p:nvPr/>
        </p:nvSpPr>
        <p:spPr>
          <a:xfrm>
            <a:off x="6629400" y="3429000"/>
            <a:ext cx="1287532" cy="369332"/>
          </a:xfrm>
          <a:prstGeom prst="rect">
            <a:avLst/>
          </a:prstGeom>
          <a:noFill/>
        </p:spPr>
        <p:txBody>
          <a:bodyPr wrap="none" rtlCol="0">
            <a:spAutoFit/>
          </a:bodyPr>
          <a:lstStyle/>
          <a:p>
            <a:r>
              <a:rPr lang="en-US" dirty="0" smtClean="0">
                <a:solidFill>
                  <a:schemeClr val="bg1"/>
                </a:solidFill>
                <a:latin typeface="Arial" panose="020B0604020202020204" pitchFamily="34" charset="0"/>
                <a:cs typeface="Arial" panose="020B0604020202020204" pitchFamily="34" charset="0"/>
              </a:rPr>
              <a:t>Bank Fees</a:t>
            </a:r>
            <a:endParaRPr lang="en-US" dirty="0">
              <a:solidFill>
                <a:schemeClr val="bg1"/>
              </a:solidFill>
              <a:latin typeface="Arial" panose="020B0604020202020204" pitchFamily="34" charset="0"/>
              <a:cs typeface="Arial" panose="020B0604020202020204" pitchFamily="34" charset="0"/>
            </a:endParaRPr>
          </a:p>
        </p:txBody>
      </p:sp>
      <p:sp>
        <p:nvSpPr>
          <p:cNvPr id="3" name="TextBox 2"/>
          <p:cNvSpPr txBox="1"/>
          <p:nvPr/>
        </p:nvSpPr>
        <p:spPr>
          <a:xfrm>
            <a:off x="6766136" y="4495800"/>
            <a:ext cx="1014060" cy="369332"/>
          </a:xfrm>
          <a:prstGeom prst="rect">
            <a:avLst/>
          </a:prstGeom>
          <a:noFill/>
        </p:spPr>
        <p:txBody>
          <a:bodyPr wrap="none" rtlCol="0">
            <a:spAutoFit/>
          </a:bodyPr>
          <a:lstStyle/>
          <a:p>
            <a:r>
              <a:rPr lang="en-US" dirty="0" smtClean="0">
                <a:solidFill>
                  <a:schemeClr val="bg1"/>
                </a:solidFill>
                <a:latin typeface="Arial" panose="020B0604020202020204" pitchFamily="34" charset="0"/>
                <a:cs typeface="Arial" panose="020B0604020202020204" pitchFamily="34" charset="0"/>
              </a:rPr>
              <a:t>Website</a:t>
            </a:r>
            <a:endParaRPr lang="en-US"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14149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sz="4000" dirty="0" smtClean="0">
                <a:latin typeface="Arial" panose="020B0604020202020204" pitchFamily="34" charset="0"/>
                <a:cs typeface="Arial" panose="020B0604020202020204" pitchFamily="34" charset="0"/>
              </a:rPr>
              <a:t>THANK YOU </a:t>
            </a:r>
            <a:r>
              <a:rPr lang="en-US" dirty="0" smtClean="0">
                <a:latin typeface="Arial" panose="020B0604020202020204" pitchFamily="34" charset="0"/>
                <a:cs typeface="Arial" panose="020B0604020202020204" pitchFamily="34" charset="0"/>
              </a:rPr>
              <a:t/>
            </a:r>
            <a:br>
              <a:rPr lang="en-US" dirty="0" smtClean="0">
                <a:latin typeface="Arial" panose="020B0604020202020204" pitchFamily="34" charset="0"/>
                <a:cs typeface="Arial" panose="020B0604020202020204" pitchFamily="34" charset="0"/>
              </a:rPr>
            </a:br>
            <a:r>
              <a:rPr lang="en-US" sz="1800" dirty="0" smtClean="0">
                <a:latin typeface="Arial" panose="020B0604020202020204" pitchFamily="34" charset="0"/>
                <a:cs typeface="Arial" panose="020B0604020202020204" pitchFamily="34" charset="0"/>
              </a:rPr>
              <a:t>to our voluntary dues-paid members! (3/11/2014 – 3/2/2015)</a:t>
            </a:r>
            <a:endParaRPr lang="en-US" sz="1800" dirty="0">
              <a:latin typeface="Arial" panose="020B0604020202020204" pitchFamily="34" charset="0"/>
              <a:cs typeface="Arial" panose="020B0604020202020204" pitchFamily="34" charset="0"/>
            </a:endParaRPr>
          </a:p>
        </p:txBody>
      </p:sp>
      <p:sp>
        <p:nvSpPr>
          <p:cNvPr id="9" name="Content Placeholder 8"/>
          <p:cNvSpPr>
            <a:spLocks noGrp="1"/>
          </p:cNvSpPr>
          <p:nvPr>
            <p:ph sz="half" idx="1"/>
          </p:nvPr>
        </p:nvSpPr>
        <p:spPr>
          <a:xfrm>
            <a:off x="2133600" y="1600200"/>
            <a:ext cx="4038600" cy="4525963"/>
          </a:xfrm>
        </p:spPr>
        <p:txBody>
          <a:bodyPr>
            <a:noAutofit/>
          </a:bodyPr>
          <a:lstStyle/>
          <a:p>
            <a:pPr marL="0" indent="0">
              <a:spcBef>
                <a:spcPts val="0"/>
              </a:spcBef>
              <a:buNone/>
            </a:pPr>
            <a:r>
              <a:rPr lang="en-US" sz="1600" dirty="0">
                <a:latin typeface="Arial" panose="020B0604020202020204" pitchFamily="34" charset="0"/>
                <a:cs typeface="Arial" panose="020B0604020202020204" pitchFamily="34" charset="0"/>
              </a:rPr>
              <a:t>Autumn Griffin</a:t>
            </a:r>
          </a:p>
          <a:p>
            <a:pPr marL="0" indent="0">
              <a:spcBef>
                <a:spcPts val="0"/>
              </a:spcBef>
              <a:buNone/>
            </a:pPr>
            <a:r>
              <a:rPr lang="en-US" sz="1600" dirty="0">
                <a:latin typeface="Arial" panose="020B0604020202020204" pitchFamily="34" charset="0"/>
                <a:cs typeface="Arial" panose="020B0604020202020204" pitchFamily="34" charset="0"/>
              </a:rPr>
              <a:t>Charles Swank</a:t>
            </a:r>
          </a:p>
          <a:p>
            <a:pPr marL="0" indent="0">
              <a:spcBef>
                <a:spcPts val="0"/>
              </a:spcBef>
              <a:buNone/>
            </a:pPr>
            <a:r>
              <a:rPr lang="en-US" sz="1600" dirty="0">
                <a:latin typeface="Arial" panose="020B0604020202020204" pitchFamily="34" charset="0"/>
                <a:cs typeface="Arial" panose="020B0604020202020204" pitchFamily="34" charset="0"/>
              </a:rPr>
              <a:t>Christine Ulinski</a:t>
            </a:r>
          </a:p>
          <a:p>
            <a:pPr marL="0" indent="0">
              <a:spcBef>
                <a:spcPts val="0"/>
              </a:spcBef>
              <a:buNone/>
            </a:pPr>
            <a:r>
              <a:rPr lang="en-US" sz="1600" dirty="0">
                <a:latin typeface="Arial" panose="020B0604020202020204" pitchFamily="34" charset="0"/>
                <a:cs typeface="Arial" panose="020B0604020202020204" pitchFamily="34" charset="0"/>
              </a:rPr>
              <a:t>Colleen Snead</a:t>
            </a:r>
          </a:p>
          <a:p>
            <a:pPr marL="0" indent="0">
              <a:spcBef>
                <a:spcPts val="0"/>
              </a:spcBef>
              <a:buNone/>
            </a:pPr>
            <a:r>
              <a:rPr lang="en-US" sz="1600" dirty="0">
                <a:latin typeface="Arial" panose="020B0604020202020204" pitchFamily="34" charset="0"/>
                <a:cs typeface="Arial" panose="020B0604020202020204" pitchFamily="34" charset="0"/>
              </a:rPr>
              <a:t>Crystal Joseph</a:t>
            </a:r>
          </a:p>
          <a:p>
            <a:pPr marL="0" indent="0">
              <a:spcBef>
                <a:spcPts val="0"/>
              </a:spcBef>
              <a:buNone/>
            </a:pPr>
            <a:r>
              <a:rPr lang="en-US" sz="1600" dirty="0">
                <a:latin typeface="Arial" panose="020B0604020202020204" pitchFamily="34" charset="0"/>
                <a:cs typeface="Arial" panose="020B0604020202020204" pitchFamily="34" charset="0"/>
              </a:rPr>
              <a:t>Danny Watters</a:t>
            </a:r>
          </a:p>
          <a:p>
            <a:pPr marL="0" indent="0">
              <a:spcBef>
                <a:spcPts val="0"/>
              </a:spcBef>
              <a:buNone/>
            </a:pPr>
            <a:r>
              <a:rPr lang="en-US" sz="1600" dirty="0">
                <a:latin typeface="Arial" panose="020B0604020202020204" pitchFamily="34" charset="0"/>
                <a:cs typeface="Arial" panose="020B0604020202020204" pitchFamily="34" charset="0"/>
              </a:rPr>
              <a:t>David Jedlicka</a:t>
            </a:r>
          </a:p>
          <a:p>
            <a:pPr marL="0" indent="0">
              <a:spcBef>
                <a:spcPts val="0"/>
              </a:spcBef>
              <a:buNone/>
            </a:pPr>
            <a:r>
              <a:rPr lang="en-US" sz="1600" dirty="0">
                <a:latin typeface="Arial" panose="020B0604020202020204" pitchFamily="34" charset="0"/>
                <a:cs typeface="Arial" panose="020B0604020202020204" pitchFamily="34" charset="0"/>
              </a:rPr>
              <a:t>Denis Moore</a:t>
            </a:r>
          </a:p>
          <a:p>
            <a:pPr marL="0" indent="0">
              <a:spcBef>
                <a:spcPts val="0"/>
              </a:spcBef>
              <a:buNone/>
            </a:pPr>
            <a:r>
              <a:rPr lang="en-US" sz="1600" dirty="0">
                <a:latin typeface="Arial" panose="020B0604020202020204" pitchFamily="34" charset="0"/>
                <a:cs typeface="Arial" panose="020B0604020202020204" pitchFamily="34" charset="0"/>
              </a:rPr>
              <a:t>Gail Takahashi</a:t>
            </a:r>
          </a:p>
          <a:p>
            <a:pPr marL="0" indent="0">
              <a:spcBef>
                <a:spcPts val="0"/>
              </a:spcBef>
              <a:buNone/>
            </a:pPr>
            <a:r>
              <a:rPr lang="en-US" sz="1600" dirty="0" smtClean="0">
                <a:latin typeface="Arial" panose="020B0604020202020204" pitchFamily="34" charset="0"/>
                <a:cs typeface="Arial" panose="020B0604020202020204" pitchFamily="34" charset="0"/>
              </a:rPr>
              <a:t>Hope </a:t>
            </a:r>
            <a:r>
              <a:rPr lang="en-US" sz="1600" dirty="0">
                <a:latin typeface="Arial" panose="020B0604020202020204" pitchFamily="34" charset="0"/>
                <a:cs typeface="Arial" panose="020B0604020202020204" pitchFamily="34" charset="0"/>
              </a:rPr>
              <a:t>Gillison</a:t>
            </a:r>
          </a:p>
          <a:p>
            <a:pPr marL="0" indent="0">
              <a:spcBef>
                <a:spcPts val="0"/>
              </a:spcBef>
              <a:buNone/>
            </a:pPr>
            <a:r>
              <a:rPr lang="en-US" sz="1600" dirty="0" smtClean="0">
                <a:latin typeface="Arial" panose="020B0604020202020204" pitchFamily="34" charset="0"/>
                <a:cs typeface="Arial" panose="020B0604020202020204" pitchFamily="34" charset="0"/>
              </a:rPr>
              <a:t>Janet </a:t>
            </a:r>
            <a:r>
              <a:rPr lang="en-US" sz="1600" dirty="0">
                <a:latin typeface="Arial" panose="020B0604020202020204" pitchFamily="34" charset="0"/>
                <a:cs typeface="Arial" panose="020B0604020202020204" pitchFamily="34" charset="0"/>
              </a:rPr>
              <a:t>Toole-Trexler</a:t>
            </a:r>
          </a:p>
          <a:p>
            <a:pPr marL="0" indent="0">
              <a:spcBef>
                <a:spcPts val="0"/>
              </a:spcBef>
              <a:buNone/>
            </a:pPr>
            <a:r>
              <a:rPr lang="en-US" sz="1600" dirty="0">
                <a:latin typeface="Arial" panose="020B0604020202020204" pitchFamily="34" charset="0"/>
                <a:cs typeface="Arial" panose="020B0604020202020204" pitchFamily="34" charset="0"/>
              </a:rPr>
              <a:t>Karen Rowan</a:t>
            </a:r>
          </a:p>
          <a:p>
            <a:pPr marL="0" indent="0">
              <a:spcBef>
                <a:spcPts val="0"/>
              </a:spcBef>
              <a:buNone/>
            </a:pPr>
            <a:r>
              <a:rPr lang="en-US" sz="1600" dirty="0">
                <a:latin typeface="Arial" panose="020B0604020202020204" pitchFamily="34" charset="0"/>
                <a:cs typeface="Arial" panose="020B0604020202020204" pitchFamily="34" charset="0"/>
              </a:rPr>
              <a:t>Karen Stewart</a:t>
            </a:r>
          </a:p>
          <a:p>
            <a:pPr marL="0" indent="0">
              <a:spcBef>
                <a:spcPts val="0"/>
              </a:spcBef>
              <a:buNone/>
            </a:pPr>
            <a:r>
              <a:rPr lang="en-US" sz="1600" dirty="0">
                <a:latin typeface="Arial" panose="020B0604020202020204" pitchFamily="34" charset="0"/>
                <a:cs typeface="Arial" panose="020B0604020202020204" pitchFamily="34" charset="0"/>
              </a:rPr>
              <a:t>Karen Sugiura</a:t>
            </a:r>
          </a:p>
          <a:p>
            <a:pPr marL="0" indent="0">
              <a:spcBef>
                <a:spcPts val="0"/>
              </a:spcBef>
              <a:buNone/>
            </a:pPr>
            <a:r>
              <a:rPr lang="en-US" sz="1600" dirty="0">
                <a:latin typeface="Arial" panose="020B0604020202020204" pitchFamily="34" charset="0"/>
                <a:cs typeface="Arial" panose="020B0604020202020204" pitchFamily="34" charset="0"/>
              </a:rPr>
              <a:t>Kathleen Conley</a:t>
            </a:r>
          </a:p>
          <a:p>
            <a:pPr marL="0" indent="0">
              <a:spcBef>
                <a:spcPts val="0"/>
              </a:spcBef>
              <a:buNone/>
            </a:pPr>
            <a:r>
              <a:rPr lang="en-US" sz="1600" dirty="0">
                <a:latin typeface="Arial" panose="020B0604020202020204" pitchFamily="34" charset="0"/>
                <a:cs typeface="Arial" panose="020B0604020202020204" pitchFamily="34" charset="0"/>
              </a:rPr>
              <a:t>Kimberly Barry</a:t>
            </a:r>
          </a:p>
          <a:p>
            <a:pPr marL="0" indent="0">
              <a:spcBef>
                <a:spcPts val="0"/>
              </a:spcBef>
              <a:buNone/>
            </a:pPr>
            <a:r>
              <a:rPr lang="en-US" sz="1600" dirty="0">
                <a:latin typeface="Arial" panose="020B0604020202020204" pitchFamily="34" charset="0"/>
                <a:cs typeface="Arial" panose="020B0604020202020204" pitchFamily="34" charset="0"/>
              </a:rPr>
              <a:t>Lynn Henselman</a:t>
            </a:r>
          </a:p>
          <a:p>
            <a:pPr marL="0" indent="0">
              <a:spcBef>
                <a:spcPts val="0"/>
              </a:spcBef>
              <a:buNone/>
            </a:pPr>
            <a:r>
              <a:rPr lang="en-US" sz="1600" dirty="0">
                <a:latin typeface="Arial" panose="020B0604020202020204" pitchFamily="34" charset="0"/>
                <a:cs typeface="Arial" panose="020B0604020202020204" pitchFamily="34" charset="0"/>
              </a:rPr>
              <a:t>Malika Rigg</a:t>
            </a:r>
          </a:p>
          <a:p>
            <a:pPr marL="0" indent="0">
              <a:spcBef>
                <a:spcPts val="0"/>
              </a:spcBef>
              <a:buNone/>
            </a:pPr>
            <a:r>
              <a:rPr lang="en-US" sz="1600" dirty="0">
                <a:latin typeface="Arial" panose="020B0604020202020204" pitchFamily="34" charset="0"/>
                <a:cs typeface="Arial" panose="020B0604020202020204" pitchFamily="34" charset="0"/>
              </a:rPr>
              <a:t>Margaret Peak</a:t>
            </a:r>
          </a:p>
          <a:p>
            <a:pPr marL="0" indent="0">
              <a:spcBef>
                <a:spcPts val="0"/>
              </a:spcBef>
              <a:buNone/>
            </a:pPr>
            <a:r>
              <a:rPr lang="en-US" sz="1600" dirty="0">
                <a:latin typeface="Arial" panose="020B0604020202020204" pitchFamily="34" charset="0"/>
                <a:cs typeface="Arial" panose="020B0604020202020204" pitchFamily="34" charset="0"/>
              </a:rPr>
              <a:t>Martha </a:t>
            </a:r>
            <a:r>
              <a:rPr lang="en-US" sz="1600" dirty="0" smtClean="0">
                <a:latin typeface="Arial" panose="020B0604020202020204" pitchFamily="34" charset="0"/>
                <a:cs typeface="Arial" panose="020B0604020202020204" pitchFamily="34" charset="0"/>
              </a:rPr>
              <a:t>Copp</a:t>
            </a:r>
            <a:endParaRPr lang="en-US" sz="1600" dirty="0">
              <a:latin typeface="Arial" panose="020B0604020202020204" pitchFamily="34" charset="0"/>
              <a:cs typeface="Arial" panose="020B0604020202020204" pitchFamily="34" charset="0"/>
            </a:endParaRPr>
          </a:p>
        </p:txBody>
      </p:sp>
      <p:sp>
        <p:nvSpPr>
          <p:cNvPr id="10" name="Content Placeholder 9"/>
          <p:cNvSpPr>
            <a:spLocks noGrp="1"/>
          </p:cNvSpPr>
          <p:nvPr>
            <p:ph sz="half" idx="2"/>
          </p:nvPr>
        </p:nvSpPr>
        <p:spPr>
          <a:xfrm>
            <a:off x="4800600" y="1600200"/>
            <a:ext cx="4038600" cy="4525963"/>
          </a:xfrm>
        </p:spPr>
        <p:txBody>
          <a:bodyPr>
            <a:normAutofit fontScale="25000" lnSpcReduction="20000"/>
          </a:bodyPr>
          <a:lstStyle/>
          <a:p>
            <a:pPr marL="0" indent="0">
              <a:lnSpc>
                <a:spcPct val="120000"/>
              </a:lnSpc>
              <a:spcBef>
                <a:spcPts val="0"/>
              </a:spcBef>
              <a:buNone/>
            </a:pPr>
            <a:r>
              <a:rPr lang="en-US" sz="6400" dirty="0">
                <a:latin typeface="Arial" panose="020B0604020202020204" pitchFamily="34" charset="0"/>
                <a:cs typeface="Arial" panose="020B0604020202020204" pitchFamily="34" charset="0"/>
              </a:rPr>
              <a:t>Patrick Feeney</a:t>
            </a:r>
          </a:p>
          <a:p>
            <a:pPr marL="0" indent="0">
              <a:lnSpc>
                <a:spcPct val="120000"/>
              </a:lnSpc>
              <a:spcBef>
                <a:spcPts val="0"/>
              </a:spcBef>
              <a:buNone/>
            </a:pPr>
            <a:r>
              <a:rPr lang="en-US" sz="6400" dirty="0" smtClean="0">
                <a:latin typeface="Arial" panose="020B0604020202020204" pitchFamily="34" charset="0"/>
                <a:cs typeface="Arial" panose="020B0604020202020204" pitchFamily="34" charset="0"/>
              </a:rPr>
              <a:t>Mary </a:t>
            </a:r>
            <a:r>
              <a:rPr lang="en-US" sz="6400" dirty="0">
                <a:latin typeface="Arial" panose="020B0604020202020204" pitchFamily="34" charset="0"/>
                <a:cs typeface="Arial" panose="020B0604020202020204" pitchFamily="34" charset="0"/>
              </a:rPr>
              <a:t>Kelly Bone</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Melissa Johnston</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Mia Rosenfeld</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Michael Grim</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Michele Gortemaker</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Misty </a:t>
            </a:r>
            <a:r>
              <a:rPr lang="en-US" sz="6400" dirty="0" smtClean="0">
                <a:latin typeface="Arial" panose="020B0604020202020204" pitchFamily="34" charset="0"/>
                <a:cs typeface="Arial" panose="020B0604020202020204" pitchFamily="34" charset="0"/>
              </a:rPr>
              <a:t>Sheldon</a:t>
            </a:r>
          </a:p>
          <a:p>
            <a:pPr marL="0" indent="0">
              <a:lnSpc>
                <a:spcPct val="120000"/>
              </a:lnSpc>
              <a:spcBef>
                <a:spcPts val="0"/>
              </a:spcBef>
              <a:buNone/>
            </a:pPr>
            <a:r>
              <a:rPr lang="en-US" sz="6400" dirty="0" smtClean="0">
                <a:latin typeface="Arial" panose="020B0604020202020204" pitchFamily="34" charset="0"/>
                <a:cs typeface="Arial" panose="020B0604020202020204" pitchFamily="34" charset="0"/>
              </a:rPr>
              <a:t>Nannette </a:t>
            </a:r>
            <a:r>
              <a:rPr lang="en-US" sz="6400" dirty="0">
                <a:latin typeface="Arial" panose="020B0604020202020204" pitchFamily="34" charset="0"/>
                <a:cs typeface="Arial" panose="020B0604020202020204" pitchFamily="34" charset="0"/>
              </a:rPr>
              <a:t>Gwinner</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Pamela McCurry</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Pamela Mishler</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Rachel McArdle</a:t>
            </a:r>
          </a:p>
          <a:p>
            <a:pPr marL="0" indent="0">
              <a:lnSpc>
                <a:spcPct val="120000"/>
              </a:lnSpc>
              <a:spcBef>
                <a:spcPts val="0"/>
              </a:spcBef>
              <a:buNone/>
            </a:pPr>
            <a:r>
              <a:rPr lang="en-US" sz="6400" dirty="0" smtClean="0">
                <a:latin typeface="Arial" panose="020B0604020202020204" pitchFamily="34" charset="0"/>
                <a:cs typeface="Arial" panose="020B0604020202020204" pitchFamily="34" charset="0"/>
              </a:rPr>
              <a:t>Rich </a:t>
            </a:r>
            <a:r>
              <a:rPr lang="en-US" sz="6400" dirty="0">
                <a:latin typeface="Arial" panose="020B0604020202020204" pitchFamily="34" charset="0"/>
                <a:cs typeface="Arial" panose="020B0604020202020204" pitchFamily="34" charset="0"/>
              </a:rPr>
              <a:t>Phillips</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Rose White</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Sarah Draplin</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Scott Forbes</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Sean McClenney</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Tina Penman</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Valerie Brickner</a:t>
            </a:r>
          </a:p>
          <a:p>
            <a:pPr marL="0" indent="0">
              <a:lnSpc>
                <a:spcPct val="120000"/>
              </a:lnSpc>
              <a:spcBef>
                <a:spcPts val="0"/>
              </a:spcBef>
              <a:buNone/>
            </a:pPr>
            <a:r>
              <a:rPr lang="en-US" sz="6400" dirty="0">
                <a:latin typeface="Arial" panose="020B0604020202020204" pitchFamily="34" charset="0"/>
                <a:cs typeface="Arial" panose="020B0604020202020204" pitchFamily="34" charset="0"/>
              </a:rPr>
              <a:t>William Beck</a:t>
            </a:r>
          </a:p>
          <a:p>
            <a:pPr marL="0"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678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Arial" panose="020B0604020202020204" pitchFamily="34" charset="0"/>
                <a:cs typeface="Arial" panose="020B0604020202020204" pitchFamily="34" charset="0"/>
              </a:rPr>
              <a:t>Membership Trends</a:t>
            </a:r>
            <a:endParaRPr lang="en-US" sz="4000" dirty="0">
              <a:latin typeface="Arial" panose="020B0604020202020204" pitchFamily="34" charset="0"/>
              <a:cs typeface="Arial" panose="020B0604020202020204" pitchFamily="34" charset="0"/>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106090593"/>
              </p:ext>
            </p:extLst>
          </p:nvPr>
        </p:nvGraphicFramePr>
        <p:xfrm>
          <a:off x="775732" y="1684337"/>
          <a:ext cx="7467600" cy="4373563"/>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p:cNvSpPr txBox="1"/>
          <p:nvPr/>
        </p:nvSpPr>
        <p:spPr>
          <a:xfrm rot="16200000">
            <a:off x="-148632" y="3196632"/>
            <a:ext cx="1428596"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Audiologists</a:t>
            </a:r>
            <a:endParaRPr lang="en-US" dirty="0">
              <a:latin typeface="Arial" panose="020B0604020202020204" pitchFamily="34" charset="0"/>
              <a:cs typeface="Arial" panose="020B0604020202020204" pitchFamily="34" charset="0"/>
            </a:endParaRPr>
          </a:p>
        </p:txBody>
      </p:sp>
      <p:sp>
        <p:nvSpPr>
          <p:cNvPr id="8" name="TextBox 7"/>
          <p:cNvSpPr txBox="1"/>
          <p:nvPr/>
        </p:nvSpPr>
        <p:spPr>
          <a:xfrm>
            <a:off x="3886200" y="6032500"/>
            <a:ext cx="1646926"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Calendar Year</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557831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163</TotalTime>
  <Words>339</Words>
  <Application>Microsoft Office PowerPoint</Application>
  <PresentationFormat>On-screen Show (4:3)</PresentationFormat>
  <Paragraphs>66</Paragraphs>
  <Slides>3</Slides>
  <Notes>3</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AVAA Bank Account (3/11/2014 – 3/2/2015)</vt:lpstr>
      <vt:lpstr>THANK YOU  to our voluntary dues-paid members! (3/11/2014 – 3/2/2015)</vt:lpstr>
      <vt:lpstr>Membership Trends</vt:lpstr>
    </vt:vector>
  </TitlesOfParts>
  <Company>Veteran Affairs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Penman, Tina M. (Portland)</dc:creator>
  <cp:lastModifiedBy>Department of Veterans Affairs</cp:lastModifiedBy>
  <cp:revision>14</cp:revision>
  <dcterms:created xsi:type="dcterms:W3CDTF">2014-03-05T20:38:06Z</dcterms:created>
  <dcterms:modified xsi:type="dcterms:W3CDTF">2015-02-26T22:57:16Z</dcterms:modified>
</cp:coreProperties>
</file>