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
  </p:notesMasterIdLst>
  <p:sldIdLst>
    <p:sldId id="257" r:id="rId2"/>
    <p:sldId id="258" r:id="rId3"/>
    <p:sldId id="259" r:id="rId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69580" autoAdjust="0"/>
  </p:normalViewPr>
  <p:slideViewPr>
    <p:cSldViewPr>
      <p:cViewPr varScale="1">
        <p:scale>
          <a:sx n="75" d="100"/>
          <a:sy n="75" d="100"/>
        </p:scale>
        <p:origin x="-1014" y="-90"/>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2" Type="http://schemas.openxmlformats.org/officeDocument/2006/relationships/oleObject" Target="file:///\\R01PORHSM03.r01.med.va.gov\Homedir$\vhaporpenmat\AVAA\2016-02-18_Members.xlsx" TargetMode="External"/><Relationship Id="rId1" Type="http://schemas.openxmlformats.org/officeDocument/2006/relationships/themeOverride" Target="../theme/themeOverrid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0"/>
        <c:ser>
          <c:idx val="0"/>
          <c:order val="0"/>
          <c:tx>
            <c:v>Number</c:v>
          </c:tx>
          <c:invertIfNegative val="0"/>
          <c:cat>
            <c:numRef>
              <c:f>'Membership Trends'!$A$1:$A$5</c:f>
              <c:numCache>
                <c:formatCode>General</c:formatCode>
                <c:ptCount val="5"/>
                <c:pt idx="0">
                  <c:v>2012</c:v>
                </c:pt>
                <c:pt idx="1">
                  <c:v>2013</c:v>
                </c:pt>
                <c:pt idx="2">
                  <c:v>2014</c:v>
                </c:pt>
                <c:pt idx="3">
                  <c:v>2015</c:v>
                </c:pt>
                <c:pt idx="4">
                  <c:v>2016</c:v>
                </c:pt>
              </c:numCache>
            </c:numRef>
          </c:cat>
          <c:val>
            <c:numRef>
              <c:f>'Membership Trends'!$C$1:$C$5</c:f>
              <c:numCache>
                <c:formatCode>General</c:formatCode>
                <c:ptCount val="5"/>
                <c:pt idx="0">
                  <c:v>3</c:v>
                </c:pt>
                <c:pt idx="1">
                  <c:v>26</c:v>
                </c:pt>
                <c:pt idx="2">
                  <c:v>18</c:v>
                </c:pt>
                <c:pt idx="3">
                  <c:v>44</c:v>
                </c:pt>
                <c:pt idx="4">
                  <c:v>4</c:v>
                </c:pt>
              </c:numCache>
            </c:numRef>
          </c:val>
        </c:ser>
        <c:dLbls>
          <c:showLegendKey val="0"/>
          <c:showVal val="0"/>
          <c:showCatName val="0"/>
          <c:showSerName val="0"/>
          <c:showPercent val="0"/>
          <c:showBubbleSize val="0"/>
        </c:dLbls>
        <c:gapWidth val="150"/>
        <c:axId val="123799808"/>
        <c:axId val="123813888"/>
      </c:barChart>
      <c:catAx>
        <c:axId val="123799808"/>
        <c:scaling>
          <c:orientation val="minMax"/>
        </c:scaling>
        <c:delete val="0"/>
        <c:axPos val="b"/>
        <c:numFmt formatCode="General" sourceLinked="1"/>
        <c:majorTickMark val="out"/>
        <c:minorTickMark val="none"/>
        <c:tickLblPos val="nextTo"/>
        <c:crossAx val="123813888"/>
        <c:crossesAt val="0"/>
        <c:auto val="1"/>
        <c:lblAlgn val="ctr"/>
        <c:lblOffset val="100"/>
        <c:noMultiLvlLbl val="0"/>
      </c:catAx>
      <c:valAx>
        <c:axId val="123813888"/>
        <c:scaling>
          <c:orientation val="minMax"/>
        </c:scaling>
        <c:delete val="0"/>
        <c:axPos val="l"/>
        <c:majorGridlines>
          <c:spPr>
            <a:ln>
              <a:noFill/>
            </a:ln>
          </c:spPr>
        </c:majorGridlines>
        <c:minorGridlines>
          <c:spPr>
            <a:ln>
              <a:noFill/>
            </a:ln>
          </c:spPr>
        </c:minorGridlines>
        <c:numFmt formatCode="General" sourceLinked="1"/>
        <c:majorTickMark val="out"/>
        <c:minorTickMark val="none"/>
        <c:tickLblPos val="nextTo"/>
        <c:txPr>
          <a:bodyPr/>
          <a:lstStyle/>
          <a:p>
            <a:pPr>
              <a:defRPr sz="2000">
                <a:latin typeface="Arial" panose="020B0604020202020204" pitchFamily="34" charset="0"/>
                <a:cs typeface="Arial" panose="020B0604020202020204" pitchFamily="34" charset="0"/>
              </a:defRPr>
            </a:pPr>
            <a:endParaRPr lang="en-US"/>
          </a:p>
        </c:txPr>
        <c:crossAx val="123799808"/>
        <c:crosses val="autoZero"/>
        <c:crossBetween val="between"/>
        <c:majorUnit val="10"/>
      </c:valAx>
    </c:plotArea>
    <c:plotVisOnly val="1"/>
    <c:dispBlanksAs val="gap"/>
    <c:showDLblsOverMax val="0"/>
  </c:chart>
  <c:externalData r:id="rId2">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3ED7480-D00D-43D0-B041-B7A8B14963F0}" type="datetimeFigureOut">
              <a:rPr lang="en-US" smtClean="0"/>
              <a:t>2/18/2016</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135C659-D144-42C9-B7DA-6EE74004A69B}" type="slidenum">
              <a:rPr lang="en-US" smtClean="0"/>
              <a:t>‹#›</a:t>
            </a:fld>
            <a:endParaRPr lang="en-US" dirty="0"/>
          </a:p>
        </p:txBody>
      </p:sp>
    </p:spTree>
    <p:extLst>
      <p:ext uri="{BB962C8B-B14F-4D97-AF65-F5344CB8AC3E}">
        <p14:creationId xmlns:p14="http://schemas.microsoft.com/office/powerpoint/2010/main" val="12270998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t>2 people </a:t>
            </a:r>
            <a:r>
              <a:rPr lang="en-US" baseline="0" dirty="0" smtClean="0"/>
              <a:t>have paid dues via </a:t>
            </a:r>
            <a:r>
              <a:rPr lang="en-US" baseline="0" dirty="0" smtClean="0"/>
              <a:t>check, 18 via PayPal </a:t>
            </a:r>
            <a:r>
              <a:rPr lang="en-US" baseline="0" dirty="0" smtClean="0"/>
              <a:t>as of </a:t>
            </a:r>
            <a:r>
              <a:rPr lang="en-US" baseline="0" dirty="0" smtClean="0"/>
              <a:t>2/18/2016.  </a:t>
            </a:r>
            <a:endParaRPr lang="en-US" baseline="0" dirty="0" smtClean="0"/>
          </a:p>
        </p:txBody>
      </p:sp>
      <p:sp>
        <p:nvSpPr>
          <p:cNvPr id="4" name="Slide Number Placeholder 3"/>
          <p:cNvSpPr>
            <a:spLocks noGrp="1"/>
          </p:cNvSpPr>
          <p:nvPr>
            <p:ph type="sldNum" sz="quarter" idx="10"/>
          </p:nvPr>
        </p:nvSpPr>
        <p:spPr/>
        <p:txBody>
          <a:bodyPr/>
          <a:lstStyle/>
          <a:p>
            <a:fld id="{3135C659-D144-42C9-B7DA-6EE74004A69B}" type="slidenum">
              <a:rPr lang="en-US" smtClean="0"/>
              <a:t>1</a:t>
            </a:fld>
            <a:endParaRPr lang="en-US" dirty="0"/>
          </a:p>
        </p:txBody>
      </p:sp>
    </p:spTree>
    <p:extLst>
      <p:ext uri="{BB962C8B-B14F-4D97-AF65-F5344CB8AC3E}">
        <p14:creationId xmlns:p14="http://schemas.microsoft.com/office/powerpoint/2010/main" val="4746599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Thank</a:t>
            </a:r>
            <a:r>
              <a:rPr lang="en-US" baseline="0" dirty="0" smtClean="0"/>
              <a:t> you to everyone who has paid dues since JDVAC </a:t>
            </a:r>
            <a:r>
              <a:rPr lang="en-US" baseline="0" dirty="0" smtClean="0"/>
              <a:t>2015.  </a:t>
            </a:r>
            <a:r>
              <a:rPr lang="en-US" baseline="0" dirty="0" smtClean="0"/>
              <a:t>Please consider supporting our organization again through a payment of voluntary dues in the amount of $45.  Check, cash, PayPal, all accepted.  As you see, funds support the maintenance of our website.  For example, the website was our platform in which we were able to post our response to HR 3508.   We are a 501(c)(6) non-profit organization led and run by fellow VA audiologists so please support the great cause so we can continue to advocate for ourselves and the Veterans we serve!</a:t>
            </a:r>
            <a:endParaRPr lang="en-US" dirty="0"/>
          </a:p>
        </p:txBody>
      </p:sp>
      <p:sp>
        <p:nvSpPr>
          <p:cNvPr id="4" name="Slide Number Placeholder 3"/>
          <p:cNvSpPr>
            <a:spLocks noGrp="1"/>
          </p:cNvSpPr>
          <p:nvPr>
            <p:ph type="sldNum" sz="quarter" idx="10"/>
          </p:nvPr>
        </p:nvSpPr>
        <p:spPr/>
        <p:txBody>
          <a:bodyPr/>
          <a:lstStyle/>
          <a:p>
            <a:fld id="{3135C659-D144-42C9-B7DA-6EE74004A69B}" type="slidenum">
              <a:rPr lang="en-US" smtClean="0"/>
              <a:t>2</a:t>
            </a:fld>
            <a:endParaRPr lang="en-US" dirty="0"/>
          </a:p>
        </p:txBody>
      </p:sp>
    </p:spTree>
    <p:extLst>
      <p:ext uri="{BB962C8B-B14F-4D97-AF65-F5344CB8AC3E}">
        <p14:creationId xmlns:p14="http://schemas.microsoft.com/office/powerpoint/2010/main" val="2993616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Wow, we’ve grown a ton in the past </a:t>
            </a:r>
            <a:r>
              <a:rPr lang="en-US" dirty="0" smtClean="0"/>
              <a:t>4 </a:t>
            </a:r>
            <a:r>
              <a:rPr lang="en-US" dirty="0" smtClean="0"/>
              <a:t>years!  Thank you to all who</a:t>
            </a:r>
            <a:r>
              <a:rPr lang="en-US" baseline="0" dirty="0" smtClean="0"/>
              <a:t> continue to support our organization!  And it’s never too late to become a voluntary dues-paid member for </a:t>
            </a:r>
            <a:r>
              <a:rPr lang="en-US" baseline="0" dirty="0" smtClean="0"/>
              <a:t>2016!  </a:t>
            </a:r>
            <a:r>
              <a:rPr lang="en-US" baseline="0" dirty="0" smtClean="0">
                <a:sym typeface="Wingdings" panose="05000000000000000000" pitchFamily="2" charset="2"/>
              </a:rPr>
              <a:t> </a:t>
            </a:r>
            <a:endParaRPr lang="en-US" dirty="0"/>
          </a:p>
        </p:txBody>
      </p:sp>
      <p:sp>
        <p:nvSpPr>
          <p:cNvPr id="4" name="Slide Number Placeholder 3"/>
          <p:cNvSpPr>
            <a:spLocks noGrp="1"/>
          </p:cNvSpPr>
          <p:nvPr>
            <p:ph type="sldNum" sz="quarter" idx="10"/>
          </p:nvPr>
        </p:nvSpPr>
        <p:spPr/>
        <p:txBody>
          <a:bodyPr/>
          <a:lstStyle/>
          <a:p>
            <a:fld id="{3135C659-D144-42C9-B7DA-6EE74004A69B}" type="slidenum">
              <a:rPr lang="en-US" smtClean="0"/>
              <a:t>3</a:t>
            </a:fld>
            <a:endParaRPr lang="en-US" dirty="0"/>
          </a:p>
        </p:txBody>
      </p:sp>
    </p:spTree>
    <p:extLst>
      <p:ext uri="{BB962C8B-B14F-4D97-AF65-F5344CB8AC3E}">
        <p14:creationId xmlns:p14="http://schemas.microsoft.com/office/powerpoint/2010/main" val="7873410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7652AA2-097C-41C8-A5C7-4EC31A6F2C82}" type="datetimeFigureOut">
              <a:rPr lang="en-US" smtClean="0"/>
              <a:t>2/18/2016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C0A0976-4320-4F88-9AB9-A6AE22C061F1}" type="slidenum">
              <a:rPr lang="en-US" smtClean="0"/>
              <a:t>‹#›</a:t>
            </a:fld>
            <a:endParaRPr lang="en-US" dirty="0"/>
          </a:p>
        </p:txBody>
      </p:sp>
    </p:spTree>
    <p:extLst>
      <p:ext uri="{BB962C8B-B14F-4D97-AF65-F5344CB8AC3E}">
        <p14:creationId xmlns:p14="http://schemas.microsoft.com/office/powerpoint/2010/main" val="5977336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7652AA2-097C-41C8-A5C7-4EC31A6F2C82}" type="datetimeFigureOut">
              <a:rPr lang="en-US" smtClean="0"/>
              <a:t>2/18/2016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C0A0976-4320-4F88-9AB9-A6AE22C061F1}" type="slidenum">
              <a:rPr lang="en-US" smtClean="0"/>
              <a:t>‹#›</a:t>
            </a:fld>
            <a:endParaRPr lang="en-US" dirty="0"/>
          </a:p>
        </p:txBody>
      </p:sp>
    </p:spTree>
    <p:extLst>
      <p:ext uri="{BB962C8B-B14F-4D97-AF65-F5344CB8AC3E}">
        <p14:creationId xmlns:p14="http://schemas.microsoft.com/office/powerpoint/2010/main" val="41343368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7652AA2-097C-41C8-A5C7-4EC31A6F2C82}" type="datetimeFigureOut">
              <a:rPr lang="en-US" smtClean="0"/>
              <a:t>2/18/2016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C0A0976-4320-4F88-9AB9-A6AE22C061F1}" type="slidenum">
              <a:rPr lang="en-US" smtClean="0"/>
              <a:t>‹#›</a:t>
            </a:fld>
            <a:endParaRPr lang="en-US" dirty="0"/>
          </a:p>
        </p:txBody>
      </p:sp>
    </p:spTree>
    <p:extLst>
      <p:ext uri="{BB962C8B-B14F-4D97-AF65-F5344CB8AC3E}">
        <p14:creationId xmlns:p14="http://schemas.microsoft.com/office/powerpoint/2010/main" val="17331286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C7652AA2-097C-41C8-A5C7-4EC31A6F2C82}" type="datetimeFigureOut">
              <a:rPr lang="en-US" smtClean="0"/>
              <a:t>2/18/2016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C0A0976-4320-4F88-9AB9-A6AE22C061F1}" type="slidenum">
              <a:rPr lang="en-US" smtClean="0"/>
              <a:t>‹#›</a:t>
            </a:fld>
            <a:endParaRPr lang="en-US" dirty="0"/>
          </a:p>
        </p:txBody>
      </p:sp>
    </p:spTree>
    <p:extLst>
      <p:ext uri="{BB962C8B-B14F-4D97-AF65-F5344CB8AC3E}">
        <p14:creationId xmlns:p14="http://schemas.microsoft.com/office/powerpoint/2010/main" val="4496955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7652AA2-097C-41C8-A5C7-4EC31A6F2C82}" type="datetimeFigureOut">
              <a:rPr lang="en-US" smtClean="0"/>
              <a:t>2/18/2016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2C0A0976-4320-4F88-9AB9-A6AE22C061F1}" type="slidenum">
              <a:rPr lang="en-US" smtClean="0"/>
              <a:t>‹#›</a:t>
            </a:fld>
            <a:endParaRPr lang="en-US" dirty="0"/>
          </a:p>
        </p:txBody>
      </p:sp>
    </p:spTree>
    <p:extLst>
      <p:ext uri="{BB962C8B-B14F-4D97-AF65-F5344CB8AC3E}">
        <p14:creationId xmlns:p14="http://schemas.microsoft.com/office/powerpoint/2010/main" val="31532820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7652AA2-097C-41C8-A5C7-4EC31A6F2C82}" type="datetimeFigureOut">
              <a:rPr lang="en-US" smtClean="0"/>
              <a:t>2/18/2016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2C0A0976-4320-4F88-9AB9-A6AE22C061F1}" type="slidenum">
              <a:rPr lang="en-US" smtClean="0"/>
              <a:t>‹#›</a:t>
            </a:fld>
            <a:endParaRPr lang="en-US" dirty="0"/>
          </a:p>
        </p:txBody>
      </p:sp>
    </p:spTree>
    <p:extLst>
      <p:ext uri="{BB962C8B-B14F-4D97-AF65-F5344CB8AC3E}">
        <p14:creationId xmlns:p14="http://schemas.microsoft.com/office/powerpoint/2010/main" val="27729847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52AA2-097C-41C8-A5C7-4EC31A6F2C82}" type="datetimeFigureOut">
              <a:rPr lang="en-US" smtClean="0"/>
              <a:t>2/18/2016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2C0A0976-4320-4F88-9AB9-A6AE22C061F1}" type="slidenum">
              <a:rPr lang="en-US" smtClean="0"/>
              <a:t>‹#›</a:t>
            </a:fld>
            <a:endParaRPr lang="en-US" dirty="0"/>
          </a:p>
        </p:txBody>
      </p:sp>
    </p:spTree>
    <p:extLst>
      <p:ext uri="{BB962C8B-B14F-4D97-AF65-F5344CB8AC3E}">
        <p14:creationId xmlns:p14="http://schemas.microsoft.com/office/powerpoint/2010/main" val="745128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7652AA2-097C-41C8-A5C7-4EC31A6F2C82}" type="datetimeFigureOut">
              <a:rPr lang="en-US" smtClean="0"/>
              <a:t>2/18/2016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C0A0976-4320-4F88-9AB9-A6AE22C061F1}" type="slidenum">
              <a:rPr lang="en-US" smtClean="0"/>
              <a:t>‹#›</a:t>
            </a:fld>
            <a:endParaRPr lang="en-US" dirty="0"/>
          </a:p>
        </p:txBody>
      </p:sp>
    </p:spTree>
    <p:extLst>
      <p:ext uri="{BB962C8B-B14F-4D97-AF65-F5344CB8AC3E}">
        <p14:creationId xmlns:p14="http://schemas.microsoft.com/office/powerpoint/2010/main" val="33408289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7652AA2-097C-41C8-A5C7-4EC31A6F2C82}" type="datetimeFigureOut">
              <a:rPr lang="en-US" smtClean="0"/>
              <a:t>2/18/2016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C0A0976-4320-4F88-9AB9-A6AE22C061F1}" type="slidenum">
              <a:rPr lang="en-US" smtClean="0"/>
              <a:t>‹#›</a:t>
            </a:fld>
            <a:endParaRPr lang="en-US" dirty="0"/>
          </a:p>
        </p:txBody>
      </p:sp>
    </p:spTree>
    <p:extLst>
      <p:ext uri="{BB962C8B-B14F-4D97-AF65-F5344CB8AC3E}">
        <p14:creationId xmlns:p14="http://schemas.microsoft.com/office/powerpoint/2010/main" val="12643511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7652AA2-097C-41C8-A5C7-4EC31A6F2C82}" type="datetimeFigureOut">
              <a:rPr lang="en-US" smtClean="0"/>
              <a:t>2/18/2016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C0A0976-4320-4F88-9AB9-A6AE22C061F1}" type="slidenum">
              <a:rPr lang="en-US" smtClean="0"/>
              <a:t>‹#›</a:t>
            </a:fld>
            <a:endParaRPr lang="en-US" dirty="0"/>
          </a:p>
        </p:txBody>
      </p:sp>
    </p:spTree>
    <p:extLst>
      <p:ext uri="{BB962C8B-B14F-4D97-AF65-F5344CB8AC3E}">
        <p14:creationId xmlns:p14="http://schemas.microsoft.com/office/powerpoint/2010/main" val="12404707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7652AA2-097C-41C8-A5C7-4EC31A6F2C82}" type="datetimeFigureOut">
              <a:rPr lang="en-US" smtClean="0"/>
              <a:t>2/18/2016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C0A0976-4320-4F88-9AB9-A6AE22C061F1}" type="slidenum">
              <a:rPr lang="en-US" smtClean="0"/>
              <a:t>‹#›</a:t>
            </a:fld>
            <a:endParaRPr lang="en-US" dirty="0"/>
          </a:p>
        </p:txBody>
      </p:sp>
    </p:spTree>
    <p:extLst>
      <p:ext uri="{BB962C8B-B14F-4D97-AF65-F5344CB8AC3E}">
        <p14:creationId xmlns:p14="http://schemas.microsoft.com/office/powerpoint/2010/main" val="40766611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52AA2-097C-41C8-A5C7-4EC31A6F2C82}" type="datetimeFigureOut">
              <a:rPr lang="en-US" smtClean="0"/>
              <a:t>2/18/2016</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C0A0976-4320-4F88-9AB9-A6AE22C061F1}" type="slidenum">
              <a:rPr lang="en-US" smtClean="0"/>
              <a:t>‹#›</a:t>
            </a:fld>
            <a:endParaRPr lang="en-US" dirty="0"/>
          </a:p>
        </p:txBody>
      </p:sp>
    </p:spTree>
    <p:extLst>
      <p:ext uri="{BB962C8B-B14F-4D97-AF65-F5344CB8AC3E}">
        <p14:creationId xmlns:p14="http://schemas.microsoft.com/office/powerpoint/2010/main" val="230379698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smtClean="0">
                <a:latin typeface="Arial" panose="020B0604020202020204" pitchFamily="34" charset="0"/>
                <a:cs typeface="Arial" panose="020B0604020202020204" pitchFamily="34" charset="0"/>
              </a:rPr>
              <a:t>AVAA Bank Account</a:t>
            </a:r>
            <a:br>
              <a:rPr lang="en-US" dirty="0" smtClean="0">
                <a:latin typeface="Arial" panose="020B0604020202020204" pitchFamily="34" charset="0"/>
                <a:cs typeface="Arial" panose="020B0604020202020204" pitchFamily="34" charset="0"/>
              </a:rPr>
            </a:br>
            <a:r>
              <a:rPr lang="en-US" sz="2200" dirty="0" smtClean="0">
                <a:latin typeface="Arial" panose="020B0604020202020204" pitchFamily="34" charset="0"/>
                <a:cs typeface="Arial" panose="020B0604020202020204" pitchFamily="34" charset="0"/>
              </a:rPr>
              <a:t>(</a:t>
            </a:r>
            <a:r>
              <a:rPr lang="en-US" sz="2200" dirty="0" smtClean="0">
                <a:latin typeface="Arial" panose="020B0604020202020204" pitchFamily="34" charset="0"/>
                <a:cs typeface="Arial" panose="020B0604020202020204" pitchFamily="34" charset="0"/>
              </a:rPr>
              <a:t>3/1/2015-2/22/2016)</a:t>
            </a:r>
            <a:endParaRPr lang="en-US" sz="2200" dirty="0">
              <a:latin typeface="Arial" panose="020B0604020202020204" pitchFamily="34" charset="0"/>
              <a:cs typeface="Arial" panose="020B0604020202020204" pitchFamily="34" charset="0"/>
            </a:endParaRPr>
          </a:p>
        </p:txBody>
      </p:sp>
      <p:sp>
        <p:nvSpPr>
          <p:cNvPr id="6" name="Content Placeholder 5"/>
          <p:cNvSpPr txBox="1">
            <a:spLocks noGrp="1"/>
          </p:cNvSpPr>
          <p:nvPr>
            <p:ph sz="half" idx="1"/>
          </p:nvPr>
        </p:nvSpPr>
        <p:spPr>
          <a:xfrm>
            <a:off x="1346200" y="1447800"/>
            <a:ext cx="7772400" cy="5164491"/>
          </a:xfrm>
          <a:prstGeom prst="rect">
            <a:avLst/>
          </a:prstGeom>
          <a:noFill/>
        </p:spPr>
        <p:txBody>
          <a:bodyPr wrap="square" rtlCol="0">
            <a:spAutoFit/>
          </a:bodyPr>
          <a:lstStyle/>
          <a:p>
            <a:r>
              <a:rPr lang="en-US" sz="2000" dirty="0" smtClean="0">
                <a:latin typeface="Arial" panose="020B0604020202020204" pitchFamily="34" charset="0"/>
                <a:cs typeface="Arial" panose="020B0604020202020204" pitchFamily="34" charset="0"/>
              </a:rPr>
              <a:t>Income</a:t>
            </a:r>
            <a:r>
              <a:rPr lang="en-US" sz="2000" dirty="0" smtClean="0">
                <a:latin typeface="Arial" panose="020B0604020202020204" pitchFamily="34" charset="0"/>
                <a:cs typeface="Arial" panose="020B0604020202020204" pitchFamily="34" charset="0"/>
              </a:rPr>
              <a:t>:  </a:t>
            </a:r>
          </a:p>
          <a:p>
            <a:pPr marL="0" indent="0">
              <a:buNone/>
            </a:pPr>
            <a:r>
              <a:rPr lang="en-US" sz="2000" dirty="0">
                <a:latin typeface="Arial" panose="020B0604020202020204" pitchFamily="34" charset="0"/>
                <a:cs typeface="Arial" panose="020B0604020202020204" pitchFamily="34" charset="0"/>
              </a:rPr>
              <a:t>      </a:t>
            </a:r>
            <a:r>
              <a:rPr lang="en-US" sz="2000" dirty="0" smtClean="0">
                <a:latin typeface="Arial" panose="020B0604020202020204" pitchFamily="34" charset="0"/>
                <a:cs typeface="Arial" panose="020B0604020202020204" pitchFamily="34" charset="0"/>
              </a:rPr>
              <a:t>	Voluntary </a:t>
            </a:r>
            <a:r>
              <a:rPr lang="en-US" sz="2000" dirty="0" smtClean="0">
                <a:latin typeface="Arial" panose="020B0604020202020204" pitchFamily="34" charset="0"/>
                <a:cs typeface="Arial" panose="020B0604020202020204" pitchFamily="34" charset="0"/>
              </a:rPr>
              <a:t>dues (check)</a:t>
            </a:r>
            <a:r>
              <a:rPr lang="en-US" sz="2000" dirty="0" smtClean="0">
                <a:latin typeface="Arial" panose="020B0604020202020204" pitchFamily="34" charset="0"/>
                <a:cs typeface="Arial" panose="020B0604020202020204" pitchFamily="34" charset="0"/>
              </a:rPr>
              <a:t>	</a:t>
            </a:r>
            <a:r>
              <a:rPr lang="en-US" sz="2000" dirty="0" smtClean="0">
                <a:latin typeface="Arial" panose="020B0604020202020204" pitchFamily="34" charset="0"/>
                <a:cs typeface="Arial" panose="020B0604020202020204" pitchFamily="34" charset="0"/>
              </a:rPr>
              <a:t>$     90.00</a:t>
            </a:r>
          </a:p>
          <a:p>
            <a:pPr marL="0" indent="0">
              <a:buNone/>
            </a:pPr>
            <a:r>
              <a:rPr lang="en-US" sz="2000" dirty="0" smtClean="0">
                <a:latin typeface="Arial" panose="020B0604020202020204" pitchFamily="34" charset="0"/>
                <a:cs typeface="Arial" panose="020B0604020202020204" pitchFamily="34" charset="0"/>
              </a:rPr>
              <a:t>	Voluntary dues (PayPal)	$   </a:t>
            </a:r>
            <a:r>
              <a:rPr lang="en-US" sz="2000" u="sng" dirty="0" smtClean="0">
                <a:latin typeface="Arial" panose="020B0604020202020204" pitchFamily="34" charset="0"/>
                <a:cs typeface="Arial" panose="020B0604020202020204" pitchFamily="34" charset="0"/>
              </a:rPr>
              <a:t>781.02</a:t>
            </a:r>
          </a:p>
          <a:p>
            <a:pPr marL="0" indent="0">
              <a:buNone/>
            </a:pPr>
            <a:r>
              <a:rPr lang="en-US" sz="2000" dirty="0">
                <a:latin typeface="Arial" panose="020B0604020202020204" pitchFamily="34" charset="0"/>
                <a:cs typeface="Arial" panose="020B0604020202020204" pitchFamily="34" charset="0"/>
              </a:rPr>
              <a:t>	</a:t>
            </a:r>
            <a:r>
              <a:rPr lang="en-US" sz="2000" dirty="0" smtClean="0">
                <a:latin typeface="Arial" panose="020B0604020202020204" pitchFamily="34" charset="0"/>
                <a:cs typeface="Arial" panose="020B0604020202020204" pitchFamily="34" charset="0"/>
              </a:rPr>
              <a:t>TOTAL:			$   871.02</a:t>
            </a:r>
            <a:endParaRPr lang="en-US" sz="2000" dirty="0" smtClean="0">
              <a:latin typeface="Arial" panose="020B0604020202020204" pitchFamily="34" charset="0"/>
              <a:cs typeface="Arial" panose="020B0604020202020204" pitchFamily="34" charset="0"/>
            </a:endParaRPr>
          </a:p>
          <a:p>
            <a:pPr marL="0" indent="0">
              <a:buNone/>
            </a:pPr>
            <a:endParaRPr lang="en-US" sz="2000" dirty="0">
              <a:latin typeface="Arial" panose="020B0604020202020204" pitchFamily="34" charset="0"/>
              <a:cs typeface="Arial" panose="020B0604020202020204" pitchFamily="34" charset="0"/>
            </a:endParaRPr>
          </a:p>
          <a:p>
            <a:r>
              <a:rPr lang="en-US" sz="2000" dirty="0" smtClean="0">
                <a:latin typeface="Arial" panose="020B0604020202020204" pitchFamily="34" charset="0"/>
                <a:cs typeface="Arial" panose="020B0604020202020204" pitchFamily="34" charset="0"/>
              </a:rPr>
              <a:t>Expenses:</a:t>
            </a:r>
          </a:p>
          <a:p>
            <a:pPr marL="400050" lvl="1" indent="0">
              <a:buNone/>
            </a:pPr>
            <a:r>
              <a:rPr lang="en-US" sz="2000" dirty="0" smtClean="0">
                <a:latin typeface="Arial" panose="020B0604020202020204" pitchFamily="34" charset="0"/>
                <a:cs typeface="Arial" panose="020B0604020202020204" pitchFamily="34" charset="0"/>
              </a:rPr>
              <a:t>	Website			</a:t>
            </a:r>
            <a:r>
              <a:rPr lang="en-US" sz="2000" dirty="0" smtClean="0">
                <a:latin typeface="Arial" panose="020B0604020202020204" pitchFamily="34" charset="0"/>
                <a:cs typeface="Arial" panose="020B0604020202020204" pitchFamily="34" charset="0"/>
              </a:rPr>
              <a:t>$    46.65</a:t>
            </a:r>
            <a:r>
              <a:rPr lang="en-US" sz="2000" dirty="0" smtClean="0">
                <a:latin typeface="Arial" panose="020B0604020202020204" pitchFamily="34" charset="0"/>
                <a:cs typeface="Arial" panose="020B0604020202020204" pitchFamily="34" charset="0"/>
              </a:rPr>
              <a:t>	</a:t>
            </a:r>
            <a:endParaRPr lang="en-US" sz="2000" dirty="0" smtClean="0">
              <a:latin typeface="Arial" panose="020B0604020202020204" pitchFamily="34" charset="0"/>
              <a:cs typeface="Arial" panose="020B0604020202020204" pitchFamily="34" charset="0"/>
            </a:endParaRPr>
          </a:p>
          <a:p>
            <a:pPr marL="400050" lvl="1" indent="0">
              <a:buNone/>
            </a:pPr>
            <a:r>
              <a:rPr lang="en-US" sz="2000" dirty="0">
                <a:latin typeface="Arial" panose="020B0604020202020204" pitchFamily="34" charset="0"/>
                <a:cs typeface="Arial" panose="020B0604020202020204" pitchFamily="34" charset="0"/>
              </a:rPr>
              <a:t> </a:t>
            </a:r>
            <a:r>
              <a:rPr lang="en-US" sz="2000" dirty="0" smtClean="0">
                <a:latin typeface="Arial" panose="020B0604020202020204" pitchFamily="34" charset="0"/>
                <a:cs typeface="Arial" panose="020B0604020202020204" pitchFamily="34" charset="0"/>
              </a:rPr>
              <a:t>       </a:t>
            </a:r>
            <a:r>
              <a:rPr lang="en-US" sz="2000" dirty="0" smtClean="0">
                <a:latin typeface="Arial" panose="020B0604020202020204" pitchFamily="34" charset="0"/>
                <a:cs typeface="Arial" panose="020B0604020202020204" pitchFamily="34" charset="0"/>
              </a:rPr>
              <a:t>Bank </a:t>
            </a:r>
            <a:r>
              <a:rPr lang="en-US" sz="2000" dirty="0" smtClean="0">
                <a:latin typeface="Arial" panose="020B0604020202020204" pitchFamily="34" charset="0"/>
                <a:cs typeface="Arial" panose="020B0604020202020204" pitchFamily="34" charset="0"/>
              </a:rPr>
              <a:t>fees	       	</a:t>
            </a:r>
            <a:r>
              <a:rPr lang="en-US" sz="2000" dirty="0" smtClean="0">
                <a:latin typeface="Arial" panose="020B0604020202020204" pitchFamily="34" charset="0"/>
                <a:cs typeface="Arial" panose="020B0604020202020204" pitchFamily="34" charset="0"/>
              </a:rPr>
              <a:t>$   </a:t>
            </a:r>
            <a:r>
              <a:rPr lang="en-US" sz="2000" u="sng" dirty="0" smtClean="0">
                <a:latin typeface="Arial" panose="020B0604020202020204" pitchFamily="34" charset="0"/>
                <a:cs typeface="Arial" panose="020B0604020202020204" pitchFamily="34" charset="0"/>
              </a:rPr>
              <a:t>   4.50</a:t>
            </a:r>
            <a:r>
              <a:rPr lang="en-US" sz="2000" dirty="0" smtClean="0">
                <a:latin typeface="Arial" panose="020B0604020202020204" pitchFamily="34" charset="0"/>
                <a:cs typeface="Arial" panose="020B0604020202020204" pitchFamily="34" charset="0"/>
              </a:rPr>
              <a:t>	</a:t>
            </a:r>
          </a:p>
          <a:p>
            <a:pPr marL="400050" lvl="1" indent="0">
              <a:buNone/>
            </a:pPr>
            <a:r>
              <a:rPr lang="en-US" sz="2000" dirty="0">
                <a:latin typeface="Arial" panose="020B0604020202020204" pitchFamily="34" charset="0"/>
                <a:cs typeface="Arial" panose="020B0604020202020204" pitchFamily="34" charset="0"/>
              </a:rPr>
              <a:t> </a:t>
            </a:r>
            <a:r>
              <a:rPr lang="en-US" sz="2000" dirty="0" smtClean="0">
                <a:latin typeface="Arial" panose="020B0604020202020204" pitchFamily="34" charset="0"/>
                <a:cs typeface="Arial" panose="020B0604020202020204" pitchFamily="34" charset="0"/>
              </a:rPr>
              <a:t>       </a:t>
            </a:r>
            <a:r>
              <a:rPr lang="en-US" sz="2000" dirty="0" smtClean="0">
                <a:latin typeface="Arial" panose="020B0604020202020204" pitchFamily="34" charset="0"/>
                <a:cs typeface="Arial" panose="020B0604020202020204" pitchFamily="34" charset="0"/>
              </a:rPr>
              <a:t>TOTAL</a:t>
            </a:r>
            <a:r>
              <a:rPr lang="en-US" sz="2000" dirty="0" smtClean="0">
                <a:latin typeface="Arial" panose="020B0604020202020204" pitchFamily="34" charset="0"/>
                <a:cs typeface="Arial" panose="020B0604020202020204" pitchFamily="34" charset="0"/>
              </a:rPr>
              <a:t>: 		</a:t>
            </a:r>
            <a:r>
              <a:rPr lang="en-US" sz="2000" dirty="0" smtClean="0">
                <a:latin typeface="Arial" panose="020B0604020202020204" pitchFamily="34" charset="0"/>
                <a:cs typeface="Arial" panose="020B0604020202020204" pitchFamily="34" charset="0"/>
              </a:rPr>
              <a:t>$    51.15</a:t>
            </a:r>
          </a:p>
          <a:p>
            <a:pPr marL="400050" lvl="1" indent="0">
              <a:buNone/>
            </a:pPr>
            <a:endParaRPr lang="en-US" sz="2000" dirty="0">
              <a:latin typeface="Arial" panose="020B0604020202020204" pitchFamily="34" charset="0"/>
              <a:cs typeface="Arial" panose="020B0604020202020204" pitchFamily="34" charset="0"/>
            </a:endParaRPr>
          </a:p>
          <a:p>
            <a:pPr marL="0" indent="0">
              <a:buNone/>
            </a:pPr>
            <a:r>
              <a:rPr lang="en-US" sz="2000" dirty="0">
                <a:latin typeface="Arial" panose="020B0604020202020204" pitchFamily="34" charset="0"/>
                <a:cs typeface="Arial" panose="020B0604020202020204" pitchFamily="34" charset="0"/>
              </a:rPr>
              <a:t> </a:t>
            </a:r>
            <a:r>
              <a:rPr lang="en-US" sz="2000" dirty="0" smtClean="0">
                <a:latin typeface="Arial" panose="020B0604020202020204" pitchFamily="34" charset="0"/>
                <a:cs typeface="Arial" panose="020B0604020202020204" pitchFamily="34" charset="0"/>
              </a:rPr>
              <a:t>    AVAA Account Balance:</a:t>
            </a:r>
            <a:r>
              <a:rPr lang="en-US" sz="2000" dirty="0">
                <a:latin typeface="Arial" panose="020B0604020202020204" pitchFamily="34" charset="0"/>
                <a:cs typeface="Arial" panose="020B0604020202020204" pitchFamily="34" charset="0"/>
              </a:rPr>
              <a:t>	</a:t>
            </a:r>
            <a:r>
              <a:rPr lang="en-US" sz="2000" dirty="0" smtClean="0">
                <a:latin typeface="Arial" panose="020B0604020202020204" pitchFamily="34" charset="0"/>
                <a:cs typeface="Arial" panose="020B0604020202020204" pitchFamily="34" charset="0"/>
              </a:rPr>
              <a:t>$   995.43</a:t>
            </a:r>
          </a:p>
          <a:p>
            <a:pPr marL="0" indent="0">
              <a:buNone/>
            </a:pPr>
            <a:r>
              <a:rPr lang="en-US" sz="2000" dirty="0">
                <a:latin typeface="Arial" panose="020B0604020202020204" pitchFamily="34" charset="0"/>
                <a:cs typeface="Arial" panose="020B0604020202020204" pitchFamily="34" charset="0"/>
              </a:rPr>
              <a:t> </a:t>
            </a:r>
            <a:r>
              <a:rPr lang="en-US" sz="2000" dirty="0" smtClean="0">
                <a:latin typeface="Arial" panose="020B0604020202020204" pitchFamily="34" charset="0"/>
                <a:cs typeface="Arial" panose="020B0604020202020204" pitchFamily="34" charset="0"/>
              </a:rPr>
              <a:t>    </a:t>
            </a:r>
            <a:r>
              <a:rPr lang="en-US" sz="2000" dirty="0" smtClean="0">
                <a:latin typeface="Arial" panose="020B0604020202020204" pitchFamily="34" charset="0"/>
                <a:cs typeface="Arial" panose="020B0604020202020204" pitchFamily="34" charset="0"/>
              </a:rPr>
              <a:t>PayPal Balance: 		$   </a:t>
            </a:r>
            <a:r>
              <a:rPr lang="en-US" sz="2000" u="sng" dirty="0" smtClean="0">
                <a:latin typeface="Arial" panose="020B0604020202020204" pitchFamily="34" charset="0"/>
                <a:cs typeface="Arial" panose="020B0604020202020204" pitchFamily="34" charset="0"/>
              </a:rPr>
              <a:t>781.02</a:t>
            </a:r>
          </a:p>
          <a:p>
            <a:r>
              <a:rPr lang="en-US" sz="2000" dirty="0" smtClean="0">
                <a:latin typeface="Arial" panose="020B0604020202020204" pitchFamily="34" charset="0"/>
                <a:cs typeface="Arial" panose="020B0604020202020204" pitchFamily="34" charset="0"/>
              </a:rPr>
              <a:t>Total Balance</a:t>
            </a:r>
            <a:r>
              <a:rPr lang="en-US" sz="2000" dirty="0" smtClean="0">
                <a:latin typeface="Arial" panose="020B0604020202020204" pitchFamily="34" charset="0"/>
                <a:cs typeface="Arial" panose="020B0604020202020204" pitchFamily="34" charset="0"/>
              </a:rPr>
              <a:t>:		$ 1776.45</a:t>
            </a:r>
            <a:endParaRPr lang="en-US" sz="2000" dirty="0" smtClean="0">
              <a:latin typeface="Arial" panose="020B0604020202020204" pitchFamily="34" charset="0"/>
              <a:cs typeface="Arial" panose="020B0604020202020204" pitchFamily="34" charset="0"/>
            </a:endParaRPr>
          </a:p>
          <a:p>
            <a:pPr marL="914400" lvl="2" indent="0">
              <a:buNone/>
            </a:pPr>
            <a:endParaRPr lang="en-US" sz="1800" dirty="0">
              <a:latin typeface="Arial" panose="020B0604020202020204" pitchFamily="34" charset="0"/>
              <a:cs typeface="Arial" panose="020B0604020202020204" pitchFamily="34" charset="0"/>
            </a:endParaRPr>
          </a:p>
        </p:txBody>
      </p:sp>
      <p:sp>
        <p:nvSpPr>
          <p:cNvPr id="2" name="TextBox 1"/>
          <p:cNvSpPr txBox="1"/>
          <p:nvPr/>
        </p:nvSpPr>
        <p:spPr>
          <a:xfrm>
            <a:off x="6629400" y="3429000"/>
            <a:ext cx="1287532" cy="369332"/>
          </a:xfrm>
          <a:prstGeom prst="rect">
            <a:avLst/>
          </a:prstGeom>
          <a:noFill/>
        </p:spPr>
        <p:txBody>
          <a:bodyPr wrap="none" rtlCol="0">
            <a:spAutoFit/>
          </a:bodyPr>
          <a:lstStyle/>
          <a:p>
            <a:r>
              <a:rPr lang="en-US" dirty="0" smtClean="0">
                <a:solidFill>
                  <a:schemeClr val="bg1"/>
                </a:solidFill>
                <a:latin typeface="Arial" panose="020B0604020202020204" pitchFamily="34" charset="0"/>
                <a:cs typeface="Arial" panose="020B0604020202020204" pitchFamily="34" charset="0"/>
              </a:rPr>
              <a:t>Bank Fees</a:t>
            </a:r>
            <a:endParaRPr lang="en-US" dirty="0">
              <a:solidFill>
                <a:schemeClr val="bg1"/>
              </a:solidFill>
              <a:latin typeface="Arial" panose="020B0604020202020204" pitchFamily="34" charset="0"/>
              <a:cs typeface="Arial" panose="020B0604020202020204" pitchFamily="34" charset="0"/>
            </a:endParaRPr>
          </a:p>
        </p:txBody>
      </p:sp>
      <p:sp>
        <p:nvSpPr>
          <p:cNvPr id="3" name="TextBox 2"/>
          <p:cNvSpPr txBox="1"/>
          <p:nvPr/>
        </p:nvSpPr>
        <p:spPr>
          <a:xfrm>
            <a:off x="6766136" y="4495800"/>
            <a:ext cx="1014060" cy="369332"/>
          </a:xfrm>
          <a:prstGeom prst="rect">
            <a:avLst/>
          </a:prstGeom>
          <a:noFill/>
        </p:spPr>
        <p:txBody>
          <a:bodyPr wrap="none" rtlCol="0">
            <a:spAutoFit/>
          </a:bodyPr>
          <a:lstStyle/>
          <a:p>
            <a:r>
              <a:rPr lang="en-US" dirty="0" smtClean="0">
                <a:solidFill>
                  <a:schemeClr val="bg1"/>
                </a:solidFill>
                <a:latin typeface="Arial" panose="020B0604020202020204" pitchFamily="34" charset="0"/>
                <a:cs typeface="Arial" panose="020B0604020202020204" pitchFamily="34" charset="0"/>
              </a:rPr>
              <a:t>Website</a:t>
            </a:r>
            <a:endParaRPr lang="en-US"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5141496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smtClean="0">
                <a:latin typeface="Arial" panose="020B0604020202020204" pitchFamily="34" charset="0"/>
                <a:cs typeface="Arial" panose="020B0604020202020204" pitchFamily="34" charset="0"/>
              </a:rPr>
              <a:t>THANK YOU </a:t>
            </a:r>
            <a:br>
              <a:rPr lang="en-US" dirty="0" smtClean="0">
                <a:latin typeface="Arial" panose="020B0604020202020204" pitchFamily="34" charset="0"/>
                <a:cs typeface="Arial" panose="020B0604020202020204" pitchFamily="34" charset="0"/>
              </a:rPr>
            </a:br>
            <a:r>
              <a:rPr lang="en-US" sz="1800" dirty="0" smtClean="0">
                <a:latin typeface="Arial" panose="020B0604020202020204" pitchFamily="34" charset="0"/>
                <a:cs typeface="Arial" panose="020B0604020202020204" pitchFamily="34" charset="0"/>
              </a:rPr>
              <a:t>to our voluntary dues-paid members! (</a:t>
            </a:r>
            <a:r>
              <a:rPr lang="en-US" sz="1800" dirty="0" smtClean="0">
                <a:latin typeface="Arial" panose="020B0604020202020204" pitchFamily="34" charset="0"/>
                <a:cs typeface="Arial" panose="020B0604020202020204" pitchFamily="34" charset="0"/>
              </a:rPr>
              <a:t>3/2/2015 </a:t>
            </a:r>
            <a:r>
              <a:rPr lang="en-US" sz="1800" dirty="0" smtClean="0">
                <a:latin typeface="Arial" panose="020B0604020202020204" pitchFamily="34" charset="0"/>
                <a:cs typeface="Arial" panose="020B0604020202020204" pitchFamily="34" charset="0"/>
              </a:rPr>
              <a:t>– </a:t>
            </a:r>
            <a:r>
              <a:rPr lang="en-US" sz="1800" dirty="0" smtClean="0">
                <a:latin typeface="Arial" panose="020B0604020202020204" pitchFamily="34" charset="0"/>
                <a:cs typeface="Arial" panose="020B0604020202020204" pitchFamily="34" charset="0"/>
              </a:rPr>
              <a:t>2/18/2016)</a:t>
            </a:r>
            <a:endParaRPr lang="en-US" sz="1800" dirty="0">
              <a:latin typeface="Arial" panose="020B0604020202020204" pitchFamily="34" charset="0"/>
              <a:cs typeface="Arial" panose="020B0604020202020204" pitchFamily="34" charset="0"/>
            </a:endParaRPr>
          </a:p>
        </p:txBody>
      </p:sp>
      <p:sp>
        <p:nvSpPr>
          <p:cNvPr id="2" name="Content Placeholder 1"/>
          <p:cNvSpPr>
            <a:spLocks noGrp="1"/>
          </p:cNvSpPr>
          <p:nvPr>
            <p:ph sz="half" idx="2"/>
          </p:nvPr>
        </p:nvSpPr>
        <p:spPr/>
        <p:txBody>
          <a:bodyPr>
            <a:normAutofit fontScale="92500" lnSpcReduction="20000"/>
          </a:bodyPr>
          <a:lstStyle/>
          <a:p>
            <a:r>
              <a:rPr lang="en-US" dirty="0" smtClean="0">
                <a:latin typeface="Arial" panose="020B0604020202020204" pitchFamily="34" charset="0"/>
                <a:cs typeface="Arial" panose="020B0604020202020204" pitchFamily="34" charset="0"/>
              </a:rPr>
              <a:t>Colleen Noe</a:t>
            </a:r>
            <a:endParaRPr lang="en-US" dirty="0">
              <a:latin typeface="Arial" panose="020B0604020202020204" pitchFamily="34" charset="0"/>
              <a:cs typeface="Arial" panose="020B0604020202020204" pitchFamily="34" charset="0"/>
            </a:endParaRPr>
          </a:p>
          <a:p>
            <a:r>
              <a:rPr lang="en-US" dirty="0" smtClean="0">
                <a:latin typeface="Arial" panose="020B0604020202020204" pitchFamily="34" charset="0"/>
                <a:cs typeface="Arial" panose="020B0604020202020204" pitchFamily="34" charset="0"/>
              </a:rPr>
              <a:t>Margaret Peak</a:t>
            </a:r>
            <a:endParaRPr lang="en-US" dirty="0">
              <a:latin typeface="Arial" panose="020B0604020202020204" pitchFamily="34" charset="0"/>
              <a:cs typeface="Arial" panose="020B0604020202020204" pitchFamily="34" charset="0"/>
            </a:endParaRPr>
          </a:p>
          <a:p>
            <a:r>
              <a:rPr lang="en-US" dirty="0" smtClean="0">
                <a:latin typeface="Arial" panose="020B0604020202020204" pitchFamily="34" charset="0"/>
                <a:cs typeface="Arial" panose="020B0604020202020204" pitchFamily="34" charset="0"/>
              </a:rPr>
              <a:t>Tina Penman</a:t>
            </a:r>
            <a:endParaRPr lang="en-US" dirty="0">
              <a:latin typeface="Arial" panose="020B0604020202020204" pitchFamily="34" charset="0"/>
              <a:cs typeface="Arial" panose="020B0604020202020204" pitchFamily="34" charset="0"/>
            </a:endParaRPr>
          </a:p>
          <a:p>
            <a:r>
              <a:rPr lang="en-US" dirty="0" err="1" smtClean="0">
                <a:latin typeface="Arial" panose="020B0604020202020204" pitchFamily="34" charset="0"/>
                <a:cs typeface="Arial" panose="020B0604020202020204" pitchFamily="34" charset="0"/>
              </a:rPr>
              <a:t>Catina</a:t>
            </a:r>
            <a:r>
              <a:rPr lang="en-US" dirty="0" smtClean="0">
                <a:latin typeface="Arial" panose="020B0604020202020204" pitchFamily="34" charset="0"/>
                <a:cs typeface="Arial" panose="020B0604020202020204" pitchFamily="34" charset="0"/>
              </a:rPr>
              <a:t> Peoples</a:t>
            </a:r>
            <a:endParaRPr lang="en-US" dirty="0">
              <a:latin typeface="Arial" panose="020B0604020202020204" pitchFamily="34" charset="0"/>
              <a:cs typeface="Arial" panose="020B0604020202020204" pitchFamily="34" charset="0"/>
            </a:endParaRPr>
          </a:p>
          <a:p>
            <a:r>
              <a:rPr lang="en-US" dirty="0" smtClean="0">
                <a:latin typeface="Arial" panose="020B0604020202020204" pitchFamily="34" charset="0"/>
                <a:cs typeface="Arial" panose="020B0604020202020204" pitchFamily="34" charset="0"/>
              </a:rPr>
              <a:t>Elizabeth Phelan</a:t>
            </a:r>
            <a:endParaRPr lang="en-US" dirty="0">
              <a:latin typeface="Arial" panose="020B0604020202020204" pitchFamily="34" charset="0"/>
              <a:cs typeface="Arial" panose="020B0604020202020204" pitchFamily="34" charset="0"/>
            </a:endParaRPr>
          </a:p>
          <a:p>
            <a:r>
              <a:rPr lang="en-US" dirty="0" smtClean="0">
                <a:latin typeface="Arial" panose="020B0604020202020204" pitchFamily="34" charset="0"/>
                <a:cs typeface="Arial" panose="020B0604020202020204" pitchFamily="34" charset="0"/>
              </a:rPr>
              <a:t>Patricia Roberts</a:t>
            </a:r>
            <a:endParaRPr lang="en-US" dirty="0">
              <a:latin typeface="Arial" panose="020B0604020202020204" pitchFamily="34" charset="0"/>
              <a:cs typeface="Arial" panose="020B0604020202020204" pitchFamily="34" charset="0"/>
            </a:endParaRPr>
          </a:p>
          <a:p>
            <a:r>
              <a:rPr lang="en-US" dirty="0" smtClean="0">
                <a:latin typeface="Arial" panose="020B0604020202020204" pitchFamily="34" charset="0"/>
                <a:cs typeface="Arial" panose="020B0604020202020204" pitchFamily="34" charset="0"/>
              </a:rPr>
              <a:t>Colleen </a:t>
            </a:r>
            <a:r>
              <a:rPr lang="en-US" dirty="0" err="1" smtClean="0">
                <a:latin typeface="Arial" panose="020B0604020202020204" pitchFamily="34" charset="0"/>
                <a:cs typeface="Arial" panose="020B0604020202020204" pitchFamily="34" charset="0"/>
              </a:rPr>
              <a:t>Seda</a:t>
            </a:r>
            <a:endParaRPr lang="en-US" dirty="0">
              <a:latin typeface="Arial" panose="020B0604020202020204" pitchFamily="34" charset="0"/>
              <a:cs typeface="Arial" panose="020B0604020202020204" pitchFamily="34" charset="0"/>
            </a:endParaRPr>
          </a:p>
          <a:p>
            <a:r>
              <a:rPr lang="en-US" dirty="0" smtClean="0">
                <a:latin typeface="Arial" panose="020B0604020202020204" pitchFamily="34" charset="0"/>
                <a:cs typeface="Arial" panose="020B0604020202020204" pitchFamily="34" charset="0"/>
              </a:rPr>
              <a:t>Christine Ulinski</a:t>
            </a:r>
            <a:endParaRPr lang="en-US" dirty="0">
              <a:latin typeface="Arial" panose="020B0604020202020204" pitchFamily="34" charset="0"/>
              <a:cs typeface="Arial" panose="020B0604020202020204" pitchFamily="34" charset="0"/>
            </a:endParaRPr>
          </a:p>
          <a:p>
            <a:r>
              <a:rPr lang="en-US" dirty="0" smtClean="0">
                <a:latin typeface="Arial" panose="020B0604020202020204" pitchFamily="34" charset="0"/>
                <a:cs typeface="Arial" panose="020B0604020202020204" pitchFamily="34" charset="0"/>
              </a:rPr>
              <a:t>Jana </a:t>
            </a:r>
            <a:r>
              <a:rPr lang="en-US" dirty="0" err="1" smtClean="0">
                <a:latin typeface="Arial" panose="020B0604020202020204" pitchFamily="34" charset="0"/>
                <a:cs typeface="Arial" panose="020B0604020202020204" pitchFamily="34" charset="0"/>
              </a:rPr>
              <a:t>Verasforzza</a:t>
            </a:r>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Mary </a:t>
            </a:r>
            <a:r>
              <a:rPr lang="en-US" dirty="0" smtClean="0">
                <a:latin typeface="Arial" panose="020B0604020202020204" pitchFamily="34" charset="0"/>
                <a:cs typeface="Arial" panose="020B0604020202020204" pitchFamily="34" charset="0"/>
              </a:rPr>
              <a:t>Jo Wolfe</a:t>
            </a:r>
            <a:endParaRPr lang="en-US" dirty="0">
              <a:latin typeface="Arial" panose="020B0604020202020204" pitchFamily="34" charset="0"/>
              <a:cs typeface="Arial" panose="020B0604020202020204" pitchFamily="34" charset="0"/>
            </a:endParaRPr>
          </a:p>
          <a:p>
            <a:r>
              <a:rPr lang="en-US" dirty="0" smtClean="0">
                <a:latin typeface="Arial" panose="020B0604020202020204" pitchFamily="34" charset="0"/>
                <a:cs typeface="Arial" panose="020B0604020202020204" pitchFamily="34" charset="0"/>
              </a:rPr>
              <a:t>Rosalie </a:t>
            </a:r>
            <a:r>
              <a:rPr lang="en-US" dirty="0" err="1" smtClean="0">
                <a:latin typeface="Arial" panose="020B0604020202020204" pitchFamily="34" charset="0"/>
                <a:cs typeface="Arial" panose="020B0604020202020204" pitchFamily="34" charset="0"/>
              </a:rPr>
              <a:t>Zwir</a:t>
            </a:r>
            <a:endParaRPr lang="en-US" dirty="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p:txBody>
      </p:sp>
      <p:sp>
        <p:nvSpPr>
          <p:cNvPr id="6" name="Content Placeholder 5"/>
          <p:cNvSpPr>
            <a:spLocks noGrp="1"/>
          </p:cNvSpPr>
          <p:nvPr>
            <p:ph sz="half" idx="1"/>
          </p:nvPr>
        </p:nvSpPr>
        <p:spPr/>
        <p:txBody>
          <a:bodyPr>
            <a:normAutofit fontScale="92500" lnSpcReduction="20000"/>
          </a:bodyPr>
          <a:lstStyle/>
          <a:p>
            <a:r>
              <a:rPr lang="en-US" dirty="0" smtClean="0">
                <a:latin typeface="Arial" panose="020B0604020202020204" pitchFamily="34" charset="0"/>
                <a:cs typeface="Arial" panose="020B0604020202020204" pitchFamily="34" charset="0"/>
              </a:rPr>
              <a:t>Deanne Adams-Boozer</a:t>
            </a:r>
            <a:endParaRPr lang="en-US" dirty="0">
              <a:latin typeface="Arial" panose="020B0604020202020204" pitchFamily="34" charset="0"/>
              <a:cs typeface="Arial" panose="020B0604020202020204" pitchFamily="34" charset="0"/>
            </a:endParaRPr>
          </a:p>
          <a:p>
            <a:r>
              <a:rPr lang="en-US" dirty="0" smtClean="0">
                <a:latin typeface="Arial" panose="020B0604020202020204" pitchFamily="34" charset="0"/>
                <a:cs typeface="Arial" panose="020B0604020202020204" pitchFamily="34" charset="0"/>
              </a:rPr>
              <a:t>Richard </a:t>
            </a:r>
            <a:r>
              <a:rPr lang="en-US" dirty="0" err="1" smtClean="0">
                <a:latin typeface="Arial" panose="020B0604020202020204" pitchFamily="34" charset="0"/>
                <a:cs typeface="Arial" panose="020B0604020202020204" pitchFamily="34" charset="0"/>
              </a:rPr>
              <a:t>Anesko</a:t>
            </a:r>
            <a:endParaRPr lang="en-US" dirty="0">
              <a:latin typeface="Arial" panose="020B0604020202020204" pitchFamily="34" charset="0"/>
              <a:cs typeface="Arial" panose="020B0604020202020204" pitchFamily="34" charset="0"/>
            </a:endParaRPr>
          </a:p>
          <a:p>
            <a:r>
              <a:rPr lang="en-US" dirty="0" smtClean="0">
                <a:latin typeface="Arial" panose="020B0604020202020204" pitchFamily="34" charset="0"/>
                <a:cs typeface="Arial" panose="020B0604020202020204" pitchFamily="34" charset="0"/>
              </a:rPr>
              <a:t>Anna Black</a:t>
            </a:r>
            <a:endParaRPr lang="en-US" dirty="0">
              <a:latin typeface="Arial" panose="020B0604020202020204" pitchFamily="34" charset="0"/>
              <a:cs typeface="Arial" panose="020B0604020202020204" pitchFamily="34" charset="0"/>
            </a:endParaRPr>
          </a:p>
          <a:p>
            <a:r>
              <a:rPr lang="en-US" dirty="0" smtClean="0">
                <a:latin typeface="Arial" panose="020B0604020202020204" pitchFamily="34" charset="0"/>
                <a:cs typeface="Arial" panose="020B0604020202020204" pitchFamily="34" charset="0"/>
              </a:rPr>
              <a:t>Janet Bogus</a:t>
            </a:r>
            <a:endParaRPr lang="en-US" dirty="0">
              <a:latin typeface="Arial" panose="020B0604020202020204" pitchFamily="34" charset="0"/>
              <a:cs typeface="Arial" panose="020B0604020202020204" pitchFamily="34" charset="0"/>
            </a:endParaRPr>
          </a:p>
          <a:p>
            <a:r>
              <a:rPr lang="en-US" dirty="0" smtClean="0">
                <a:latin typeface="Arial" panose="020B0604020202020204" pitchFamily="34" charset="0"/>
                <a:cs typeface="Arial" panose="020B0604020202020204" pitchFamily="34" charset="0"/>
              </a:rPr>
              <a:t>Colleen Burns</a:t>
            </a:r>
            <a:endParaRPr lang="en-US" dirty="0">
              <a:latin typeface="Arial" panose="020B0604020202020204" pitchFamily="34" charset="0"/>
              <a:cs typeface="Arial" panose="020B0604020202020204" pitchFamily="34" charset="0"/>
            </a:endParaRPr>
          </a:p>
          <a:p>
            <a:r>
              <a:rPr lang="en-US" dirty="0" smtClean="0">
                <a:latin typeface="Arial" panose="020B0604020202020204" pitchFamily="34" charset="0"/>
                <a:cs typeface="Arial" panose="020B0604020202020204" pitchFamily="34" charset="0"/>
              </a:rPr>
              <a:t>Joseph </a:t>
            </a:r>
            <a:r>
              <a:rPr lang="en-US" dirty="0" err="1" smtClean="0">
                <a:latin typeface="Arial" panose="020B0604020202020204" pitchFamily="34" charset="0"/>
                <a:cs typeface="Arial" panose="020B0604020202020204" pitchFamily="34" charset="0"/>
              </a:rPr>
              <a:t>Chiarello</a:t>
            </a:r>
            <a:endParaRPr lang="en-US" dirty="0">
              <a:latin typeface="Arial" panose="020B0604020202020204" pitchFamily="34" charset="0"/>
              <a:cs typeface="Arial" panose="020B0604020202020204" pitchFamily="34" charset="0"/>
            </a:endParaRPr>
          </a:p>
          <a:p>
            <a:r>
              <a:rPr lang="en-US" dirty="0" smtClean="0">
                <a:latin typeface="Arial" panose="020B0604020202020204" pitchFamily="34" charset="0"/>
                <a:cs typeface="Arial" panose="020B0604020202020204" pitchFamily="34" charset="0"/>
              </a:rPr>
              <a:t>Denise Goforth</a:t>
            </a:r>
            <a:endParaRPr lang="en-US" dirty="0">
              <a:latin typeface="Arial" panose="020B0604020202020204" pitchFamily="34" charset="0"/>
              <a:cs typeface="Arial" panose="020B0604020202020204" pitchFamily="34" charset="0"/>
            </a:endParaRPr>
          </a:p>
          <a:p>
            <a:r>
              <a:rPr lang="en-US" dirty="0" smtClean="0">
                <a:latin typeface="Arial" panose="020B0604020202020204" pitchFamily="34" charset="0"/>
                <a:cs typeface="Arial" panose="020B0604020202020204" pitchFamily="34" charset="0"/>
              </a:rPr>
              <a:t>Lynn Henselman</a:t>
            </a:r>
            <a:endParaRPr lang="en-US" dirty="0">
              <a:latin typeface="Arial" panose="020B0604020202020204" pitchFamily="34" charset="0"/>
              <a:cs typeface="Arial" panose="020B0604020202020204" pitchFamily="34" charset="0"/>
            </a:endParaRPr>
          </a:p>
          <a:p>
            <a:r>
              <a:rPr lang="en-US" dirty="0" smtClean="0">
                <a:latin typeface="Arial" panose="020B0604020202020204" pitchFamily="34" charset="0"/>
                <a:cs typeface="Arial" panose="020B0604020202020204" pitchFamily="34" charset="0"/>
              </a:rPr>
              <a:t>Melissa Johnston</a:t>
            </a:r>
            <a:endParaRPr lang="en-US" dirty="0">
              <a:latin typeface="Arial" panose="020B0604020202020204" pitchFamily="34" charset="0"/>
              <a:cs typeface="Arial" panose="020B0604020202020204" pitchFamily="34" charset="0"/>
            </a:endParaRPr>
          </a:p>
          <a:p>
            <a:r>
              <a:rPr lang="en-US" dirty="0" smtClean="0">
                <a:latin typeface="Arial" panose="020B0604020202020204" pitchFamily="34" charset="0"/>
                <a:cs typeface="Arial" panose="020B0604020202020204" pitchFamily="34" charset="0"/>
              </a:rPr>
              <a:t>Susan Lowry</a:t>
            </a:r>
            <a:endParaRPr lang="en-US" dirty="0">
              <a:latin typeface="Arial" panose="020B0604020202020204" pitchFamily="34" charset="0"/>
              <a:cs typeface="Arial" panose="020B0604020202020204" pitchFamily="34" charset="0"/>
            </a:endParaRPr>
          </a:p>
          <a:p>
            <a:r>
              <a:rPr lang="en-US" dirty="0" smtClean="0">
                <a:latin typeface="Arial" panose="020B0604020202020204" pitchFamily="34" charset="0"/>
                <a:cs typeface="Arial" panose="020B0604020202020204" pitchFamily="34" charset="0"/>
              </a:rPr>
              <a:t>Janelle Martin</a:t>
            </a:r>
            <a:endParaRPr lang="en-US" dirty="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56780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smtClean="0">
                <a:latin typeface="Arial" panose="020B0604020202020204" pitchFamily="34" charset="0"/>
                <a:cs typeface="Arial" panose="020B0604020202020204" pitchFamily="34" charset="0"/>
              </a:rPr>
              <a:t>Membership Trends</a:t>
            </a:r>
            <a:endParaRPr lang="en-US" sz="4000" dirty="0">
              <a:latin typeface="Arial" panose="020B0604020202020204" pitchFamily="34" charset="0"/>
              <a:cs typeface="Arial" panose="020B0604020202020204" pitchFamily="34" charset="0"/>
            </a:endParaRPr>
          </a:p>
        </p:txBody>
      </p:sp>
      <p:sp>
        <p:nvSpPr>
          <p:cNvPr id="7" name="TextBox 6"/>
          <p:cNvSpPr txBox="1"/>
          <p:nvPr/>
        </p:nvSpPr>
        <p:spPr>
          <a:xfrm rot="16200000">
            <a:off x="-126990" y="3150466"/>
            <a:ext cx="1846980" cy="461665"/>
          </a:xfrm>
          <a:prstGeom prst="rect">
            <a:avLst/>
          </a:prstGeom>
          <a:noFill/>
        </p:spPr>
        <p:txBody>
          <a:bodyPr wrap="none" rtlCol="0">
            <a:spAutoFit/>
          </a:bodyPr>
          <a:lstStyle/>
          <a:p>
            <a:r>
              <a:rPr lang="en-US" sz="2400" dirty="0" smtClean="0">
                <a:latin typeface="Arial" panose="020B0604020202020204" pitchFamily="34" charset="0"/>
                <a:cs typeface="Arial" panose="020B0604020202020204" pitchFamily="34" charset="0"/>
              </a:rPr>
              <a:t>Audiologists</a:t>
            </a:r>
            <a:endParaRPr lang="en-US" sz="2400" dirty="0">
              <a:latin typeface="Arial" panose="020B0604020202020204" pitchFamily="34" charset="0"/>
              <a:cs typeface="Arial" panose="020B0604020202020204" pitchFamily="34" charset="0"/>
            </a:endParaRPr>
          </a:p>
        </p:txBody>
      </p:sp>
      <p:sp>
        <p:nvSpPr>
          <p:cNvPr id="8" name="TextBox 7"/>
          <p:cNvSpPr txBox="1"/>
          <p:nvPr/>
        </p:nvSpPr>
        <p:spPr>
          <a:xfrm>
            <a:off x="3848100" y="5801667"/>
            <a:ext cx="2138534" cy="461665"/>
          </a:xfrm>
          <a:prstGeom prst="rect">
            <a:avLst/>
          </a:prstGeom>
          <a:noFill/>
        </p:spPr>
        <p:txBody>
          <a:bodyPr wrap="none" rtlCol="0">
            <a:spAutoFit/>
          </a:bodyPr>
          <a:lstStyle/>
          <a:p>
            <a:r>
              <a:rPr lang="en-US" sz="2400" dirty="0" smtClean="0">
                <a:latin typeface="Arial" panose="020B0604020202020204" pitchFamily="34" charset="0"/>
                <a:cs typeface="Arial" panose="020B0604020202020204" pitchFamily="34" charset="0"/>
              </a:rPr>
              <a:t>Calendar Year</a:t>
            </a:r>
            <a:endParaRPr lang="en-US" sz="2400" dirty="0">
              <a:latin typeface="Arial" panose="020B0604020202020204" pitchFamily="34" charset="0"/>
              <a:cs typeface="Arial" panose="020B0604020202020204" pitchFamily="34" charset="0"/>
            </a:endParaRPr>
          </a:p>
        </p:txBody>
      </p:sp>
      <p:graphicFrame>
        <p:nvGraphicFramePr>
          <p:cNvPr id="10" name="Content Placeholder 9"/>
          <p:cNvGraphicFramePr>
            <a:graphicFrameLocks noGrp="1"/>
          </p:cNvGraphicFramePr>
          <p:nvPr>
            <p:ph idx="1"/>
            <p:extLst>
              <p:ext uri="{D42A27DB-BD31-4B8C-83A1-F6EECF244321}">
                <p14:modId xmlns:p14="http://schemas.microsoft.com/office/powerpoint/2010/main" val="441039048"/>
              </p:ext>
            </p:extLst>
          </p:nvPr>
        </p:nvGraphicFramePr>
        <p:xfrm>
          <a:off x="1143000" y="1524000"/>
          <a:ext cx="6934200" cy="421640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32557831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237</TotalTime>
  <Words>226</Words>
  <Application>Microsoft Office PowerPoint</Application>
  <PresentationFormat>On-screen Show (4:3)</PresentationFormat>
  <Paragraphs>48</Paragraphs>
  <Slides>3</Slides>
  <Notes>3</Notes>
  <HiddenSlides>0</HiddenSlides>
  <MMClips>0</MMClips>
  <ScaleCrop>false</ScaleCrop>
  <HeadingPairs>
    <vt:vector size="4" baseType="variant">
      <vt:variant>
        <vt:lpstr>Theme</vt:lpstr>
      </vt:variant>
      <vt:variant>
        <vt:i4>1</vt:i4>
      </vt:variant>
      <vt:variant>
        <vt:lpstr>Slide Titles</vt:lpstr>
      </vt:variant>
      <vt:variant>
        <vt:i4>3</vt:i4>
      </vt:variant>
    </vt:vector>
  </HeadingPairs>
  <TitlesOfParts>
    <vt:vector size="4" baseType="lpstr">
      <vt:lpstr>Office Theme</vt:lpstr>
      <vt:lpstr>AVAA Bank Account (3/1/2015-2/22/2016)</vt:lpstr>
      <vt:lpstr>THANK YOU  to our voluntary dues-paid members! (3/2/2015 – 2/18/2016)</vt:lpstr>
      <vt:lpstr>Membership Trends</vt:lpstr>
    </vt:vector>
  </TitlesOfParts>
  <Company>Veteran Affairs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Penman, Tina M. (Portland)</dc:creator>
  <cp:lastModifiedBy>Department of Veterans Affairs</cp:lastModifiedBy>
  <cp:revision>19</cp:revision>
  <dcterms:created xsi:type="dcterms:W3CDTF">2014-03-05T20:38:06Z</dcterms:created>
  <dcterms:modified xsi:type="dcterms:W3CDTF">2016-02-19T01:09:57Z</dcterms:modified>
</cp:coreProperties>
</file>